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56" r:id="rId2"/>
    <p:sldId id="270" r:id="rId3"/>
    <p:sldId id="271" r:id="rId4"/>
    <p:sldId id="269" r:id="rId5"/>
    <p:sldId id="275" r:id="rId6"/>
    <p:sldId id="272" r:id="rId7"/>
    <p:sldId id="278" r:id="rId8"/>
    <p:sldId id="274" r:id="rId9"/>
    <p:sldId id="260" r:id="rId10"/>
    <p:sldId id="276" r:id="rId11"/>
    <p:sldId id="277" r:id="rId12"/>
    <p:sldId id="280" r:id="rId13"/>
    <p:sldId id="281" r:id="rId14"/>
    <p:sldId id="279" r:id="rId15"/>
    <p:sldId id="273" r:id="rId16"/>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64" d="100"/>
          <a:sy n="64" d="100"/>
        </p:scale>
        <p:origin x="90" y="4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B113065B-1BA6-43F9-9348-9FFA86CC9764}" type="datetimeFigureOut">
              <a:rPr lang="en-US" smtClean="0"/>
              <a:t>6/21/2024</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B95ABDEA-21AF-4966-BD80-57D3D24D3F47}" type="slidenum">
              <a:rPr lang="en-US" smtClean="0"/>
              <a:t>‹#›</a:t>
            </a:fld>
            <a:endParaRPr lang="en-US"/>
          </a:p>
        </p:txBody>
      </p:sp>
    </p:spTree>
    <p:extLst>
      <p:ext uri="{BB962C8B-B14F-4D97-AF65-F5344CB8AC3E}">
        <p14:creationId xmlns:p14="http://schemas.microsoft.com/office/powerpoint/2010/main" val="172913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ABDEA-21AF-4966-BD80-57D3D24D3F47}" type="slidenum">
              <a:rPr lang="en-US" smtClean="0"/>
              <a:t>5</a:t>
            </a:fld>
            <a:endParaRPr lang="en-US"/>
          </a:p>
        </p:txBody>
      </p:sp>
    </p:spTree>
    <p:extLst>
      <p:ext uri="{BB962C8B-B14F-4D97-AF65-F5344CB8AC3E}">
        <p14:creationId xmlns:p14="http://schemas.microsoft.com/office/powerpoint/2010/main" val="62237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ABDEA-21AF-4966-BD80-57D3D24D3F47}" type="slidenum">
              <a:rPr lang="en-US" smtClean="0"/>
              <a:t>8</a:t>
            </a:fld>
            <a:endParaRPr lang="en-US"/>
          </a:p>
        </p:txBody>
      </p:sp>
    </p:spTree>
    <p:extLst>
      <p:ext uri="{BB962C8B-B14F-4D97-AF65-F5344CB8AC3E}">
        <p14:creationId xmlns:p14="http://schemas.microsoft.com/office/powerpoint/2010/main" val="14826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3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58400" cy="7772400"/>
          </a:xfrm>
          <a:custGeom>
            <a:avLst/>
            <a:gdLst/>
            <a:ahLst/>
            <a:cxnLst/>
            <a:rect l="l" t="t" r="r" b="b"/>
            <a:pathLst>
              <a:path w="10058400" h="7772400">
                <a:moveTo>
                  <a:pt x="0" y="0"/>
                </a:moveTo>
                <a:lnTo>
                  <a:pt x="10058387" y="0"/>
                </a:lnTo>
                <a:lnTo>
                  <a:pt x="10058387" y="7772387"/>
                </a:lnTo>
                <a:lnTo>
                  <a:pt x="0" y="7772387"/>
                </a:lnTo>
                <a:lnTo>
                  <a:pt x="0" y="0"/>
                </a:lnTo>
                <a:close/>
              </a:path>
            </a:pathLst>
          </a:custGeom>
          <a:solidFill>
            <a:srgbClr val="CFCDC7"/>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13658" y="124803"/>
            <a:ext cx="3631082" cy="635000"/>
          </a:xfrm>
          <a:prstGeom prst="rect">
            <a:avLst/>
          </a:prstGeom>
        </p:spPr>
        <p:txBody>
          <a:bodyPr wrap="square" lIns="0" tIns="0" rIns="0" bIns="0">
            <a:spAutoFit/>
          </a:bodyPr>
          <a:lstStyle>
            <a:lvl1pPr>
              <a:defRPr sz="4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253426" y="1183220"/>
            <a:ext cx="7887334" cy="2879725"/>
          </a:xfrm>
          <a:prstGeom prst="rect">
            <a:avLst/>
          </a:prstGeom>
        </p:spPr>
        <p:txBody>
          <a:bodyPr wrap="square" lIns="0" tIns="0" rIns="0" bIns="0">
            <a:spAutoFit/>
          </a:bodyPr>
          <a:lstStyle>
            <a:lvl1pPr>
              <a:defRPr sz="13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6/21/2024</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4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4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4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emf"/><Relationship Id="rId10" Type="http://schemas.openxmlformats.org/officeDocument/2006/relationships/image" Target="../media/image53.emf"/><Relationship Id="rId4" Type="http://schemas.openxmlformats.org/officeDocument/2006/relationships/image" Target="../media/image40.png"/><Relationship Id="rId9" Type="http://schemas.openxmlformats.org/officeDocument/2006/relationships/image" Target="../media/image52.emf"/></Relationships>
</file>

<file path=ppt/slides/_rels/slide15.xml.rels><?xml version="1.0" encoding="UTF-8" standalone="yes"?>
<Relationships xmlns="http://schemas.openxmlformats.org/package/2006/relationships"><Relationship Id="rId3" Type="http://schemas.openxmlformats.org/officeDocument/2006/relationships/hyperlink" Target="mailto:info@soccerip.com" TargetMode="External"/><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hyperlink" Target="http://www.soccerip.com/" TargetMode="External"/><Relationship Id="rId4" Type="http://schemas.openxmlformats.org/officeDocument/2006/relationships/hyperlink" Target="https://soccerip.com/application.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g"/><Relationship Id="rId3" Type="http://schemas.openxmlformats.org/officeDocument/2006/relationships/image" Target="../media/image2.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jpg"/><Relationship Id="rId2" Type="http://schemas.openxmlformats.org/officeDocument/2006/relationships/image" Target="../media/image1.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jpeg"/><Relationship Id="rId5" Type="http://schemas.openxmlformats.org/officeDocument/2006/relationships/image" Target="../media/image5.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38.emf"/></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9.pn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7772400"/>
          </a:xfrm>
          <a:prstGeom prst="rect">
            <a:avLst/>
          </a:prstGeom>
          <a:blipFill>
            <a:blip r:embed="rId2" cstate="print"/>
            <a:stretch>
              <a:fillRect/>
            </a:stretch>
          </a:blipFill>
          <a:scene3d>
            <a:camera prst="orthographicFront"/>
            <a:lightRig rig="threePt" dir="t"/>
          </a:scene3d>
          <a:sp3d>
            <a:bevelT/>
          </a:sp3d>
        </p:spPr>
        <p:txBody>
          <a:bodyPr wrap="square" lIns="0" tIns="0" rIns="0" bIns="0" rtlCol="0"/>
          <a:lstStyle/>
          <a:p>
            <a:endParaRPr dirty="0"/>
          </a:p>
        </p:txBody>
      </p:sp>
      <p:sp>
        <p:nvSpPr>
          <p:cNvPr id="4" name="object 4"/>
          <p:cNvSpPr/>
          <p:nvPr/>
        </p:nvSpPr>
        <p:spPr>
          <a:xfrm>
            <a:off x="0" y="0"/>
            <a:ext cx="3810000" cy="7772400"/>
          </a:xfrm>
          <a:prstGeom prst="rect">
            <a:avLst/>
          </a:prstGeom>
          <a:blipFill>
            <a:blip r:embed="rId3" cstate="print"/>
            <a:stretch>
              <a:fillRect/>
            </a:stretch>
          </a:blipFill>
        </p:spPr>
        <p:txBody>
          <a:bodyPr wrap="square" lIns="0" tIns="0" rIns="0" bIns="0" rtlCol="0"/>
          <a:lstStyle/>
          <a:p>
            <a:endParaRPr/>
          </a:p>
        </p:txBody>
      </p:sp>
      <p:sp>
        <p:nvSpPr>
          <p:cNvPr id="16" name="TextBox 15">
            <a:extLst>
              <a:ext uri="{FF2B5EF4-FFF2-40B4-BE49-F238E27FC236}">
                <a16:creationId xmlns:a16="http://schemas.microsoft.com/office/drawing/2014/main" id="{DE4F9266-84DD-405B-881D-FD02366E4D99}"/>
              </a:ext>
            </a:extLst>
          </p:cNvPr>
          <p:cNvSpPr txBox="1"/>
          <p:nvPr/>
        </p:nvSpPr>
        <p:spPr>
          <a:xfrm>
            <a:off x="742950" y="76237"/>
            <a:ext cx="85725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THE 1</a:t>
            </a:r>
            <a:r>
              <a:rPr lang="en-US" sz="2000" b="1" baseline="30000" dirty="0">
                <a:latin typeface="Times New Roman" panose="02020603050405020304" pitchFamily="18" charset="0"/>
                <a:cs typeface="Times New Roman" panose="02020603050405020304" pitchFamily="18" charset="0"/>
              </a:rPr>
              <a:t>ST</a:t>
            </a:r>
            <a:r>
              <a:rPr lang="en-US" sz="2000" b="1" dirty="0">
                <a:latin typeface="Times New Roman" panose="02020603050405020304" pitchFamily="18" charset="0"/>
                <a:cs typeface="Times New Roman" panose="02020603050405020304" pitchFamily="18" charset="0"/>
              </a:rPr>
              <a:t> STUDENT-ATHLETE AMERICAN SCHOOL OVERSEAS</a:t>
            </a:r>
          </a:p>
        </p:txBody>
      </p:sp>
      <p:pic>
        <p:nvPicPr>
          <p:cNvPr id="9" name="Picture 8">
            <a:extLst>
              <a:ext uri="{FF2B5EF4-FFF2-40B4-BE49-F238E27FC236}">
                <a16:creationId xmlns:a16="http://schemas.microsoft.com/office/drawing/2014/main" id="{ECDCAF42-1511-47A4-A5A4-F32FF1A3C0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734" y="98276"/>
            <a:ext cx="6453265" cy="7772400"/>
          </a:xfrm>
          <a:prstGeom prst="rect">
            <a:avLst/>
          </a:prstGeom>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A3427E7-A1B1-46EE-8BE8-9315F1B59B1F}"/>
              </a:ext>
            </a:extLst>
          </p:cNvPr>
          <p:cNvSpPr/>
          <p:nvPr/>
        </p:nvSpPr>
        <p:spPr>
          <a:xfrm>
            <a:off x="-12701" y="-854244"/>
            <a:ext cx="10058400" cy="8566485"/>
          </a:xfrm>
          <a:prstGeom prst="rect">
            <a:avLst/>
          </a:prstGeom>
          <a:blipFill>
            <a:blip r:embed="rId2" cstate="print"/>
            <a:stretch>
              <a:fillRect/>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F9BB5667-F924-4512-8EDC-D1074FC383A8}"/>
              </a:ext>
            </a:extLst>
          </p:cNvPr>
          <p:cNvSpPr txBox="1">
            <a:spLocks/>
          </p:cNvSpPr>
          <p:nvPr/>
        </p:nvSpPr>
        <p:spPr>
          <a:xfrm>
            <a:off x="5943600" y="346666"/>
            <a:ext cx="3931380" cy="320601"/>
          </a:xfrm>
          <a:prstGeom prst="rect">
            <a:avLst/>
          </a:prstGeom>
        </p:spPr>
        <p:txBody>
          <a:bodyPr vert="horz" wrap="square" lIns="0" tIns="12700" rIns="0" bIns="0" rtlCol="0">
            <a:spAutoFit/>
          </a:bodyPr>
          <a:lstStyle>
            <a:lvl1pPr>
              <a:defRPr sz="4000" b="1" i="0">
                <a:solidFill>
                  <a:schemeClr val="tx1"/>
                </a:solidFill>
                <a:latin typeface="Times New Roman"/>
                <a:ea typeface="+mj-ea"/>
                <a:cs typeface="Times New Roman"/>
              </a:defRPr>
            </a:lvl1pPr>
          </a:lstStyle>
          <a:p>
            <a:pPr marL="12700">
              <a:spcBef>
                <a:spcPts val="100"/>
              </a:spcBef>
            </a:pPr>
            <a:r>
              <a:rPr lang="en-US" sz="2000" kern="0" spc="-5" dirty="0"/>
              <a:t>Royal </a:t>
            </a:r>
            <a:r>
              <a:rPr lang="en-US" sz="2000" kern="0" spc="-5" dirty="0" err="1"/>
              <a:t>Aywaille</a:t>
            </a:r>
            <a:r>
              <a:rPr lang="en-US" sz="2000" kern="0" spc="-5" dirty="0"/>
              <a:t> Football Club Field</a:t>
            </a:r>
          </a:p>
        </p:txBody>
      </p:sp>
      <p:sp>
        <p:nvSpPr>
          <p:cNvPr id="8" name="object 3">
            <a:extLst>
              <a:ext uri="{FF2B5EF4-FFF2-40B4-BE49-F238E27FC236}">
                <a16:creationId xmlns:a16="http://schemas.microsoft.com/office/drawing/2014/main" id="{A2672B01-3074-4F07-B576-6C68295281AC}"/>
              </a:ext>
            </a:extLst>
          </p:cNvPr>
          <p:cNvSpPr txBox="1">
            <a:spLocks/>
          </p:cNvSpPr>
          <p:nvPr/>
        </p:nvSpPr>
        <p:spPr>
          <a:xfrm>
            <a:off x="20722" y="332045"/>
            <a:ext cx="3772340" cy="320601"/>
          </a:xfrm>
          <a:prstGeom prst="rect">
            <a:avLst/>
          </a:prstGeom>
        </p:spPr>
        <p:txBody>
          <a:bodyPr vert="horz" wrap="square" lIns="0" tIns="12700" rIns="0" bIns="0" rtlCol="0">
            <a:spAutoFit/>
          </a:bodyPr>
          <a:lstStyle>
            <a:lvl1pPr>
              <a:defRPr sz="4000" b="1" i="0">
                <a:solidFill>
                  <a:schemeClr val="tx1"/>
                </a:solidFill>
                <a:latin typeface="Times New Roman"/>
                <a:ea typeface="+mj-ea"/>
                <a:cs typeface="Times New Roman"/>
              </a:defRPr>
            </a:lvl1pPr>
          </a:lstStyle>
          <a:p>
            <a:pPr marL="12700">
              <a:spcBef>
                <a:spcPts val="100"/>
              </a:spcBef>
            </a:pPr>
            <a:r>
              <a:rPr lang="en-US" sz="2000" kern="0" spc="-5" dirty="0"/>
              <a:t>RSC </a:t>
            </a:r>
            <a:r>
              <a:rPr lang="en-US" sz="2000" kern="0" spc="-5" dirty="0" err="1"/>
              <a:t>Beaufays</a:t>
            </a:r>
            <a:r>
              <a:rPr lang="en-US" sz="2000" kern="0" spc="-5" dirty="0"/>
              <a:t> Football Club Field</a:t>
            </a:r>
          </a:p>
        </p:txBody>
      </p:sp>
      <p:pic>
        <p:nvPicPr>
          <p:cNvPr id="10" name="Picture 9">
            <a:extLst>
              <a:ext uri="{FF2B5EF4-FFF2-40B4-BE49-F238E27FC236}">
                <a16:creationId xmlns:a16="http://schemas.microsoft.com/office/drawing/2014/main" id="{5A3CCD7E-1CE3-411C-81CC-A985A5AB7F6D}"/>
              </a:ext>
            </a:extLst>
          </p:cNvPr>
          <p:cNvPicPr>
            <a:picLocks noChangeAspect="1"/>
          </p:cNvPicPr>
          <p:nvPr/>
        </p:nvPicPr>
        <p:blipFill>
          <a:blip r:embed="rId3"/>
          <a:stretch>
            <a:fillRect/>
          </a:stretch>
        </p:blipFill>
        <p:spPr>
          <a:xfrm>
            <a:off x="20722" y="722375"/>
            <a:ext cx="5008478" cy="3925825"/>
          </a:xfrm>
          <a:prstGeom prst="rect">
            <a:avLst/>
          </a:prstGeom>
        </p:spPr>
      </p:pic>
      <p:pic>
        <p:nvPicPr>
          <p:cNvPr id="12" name="Picture 11">
            <a:extLst>
              <a:ext uri="{FF2B5EF4-FFF2-40B4-BE49-F238E27FC236}">
                <a16:creationId xmlns:a16="http://schemas.microsoft.com/office/drawing/2014/main" id="{0079328C-94C7-46EA-A34A-A49D671E37DD}"/>
              </a:ext>
            </a:extLst>
          </p:cNvPr>
          <p:cNvPicPr>
            <a:picLocks noChangeAspect="1"/>
          </p:cNvPicPr>
          <p:nvPr/>
        </p:nvPicPr>
        <p:blipFill>
          <a:blip r:embed="rId4"/>
          <a:stretch>
            <a:fillRect/>
          </a:stretch>
        </p:blipFill>
        <p:spPr>
          <a:xfrm>
            <a:off x="5021179" y="722375"/>
            <a:ext cx="5008478" cy="3925825"/>
          </a:xfrm>
          <a:prstGeom prst="rect">
            <a:avLst/>
          </a:prstGeom>
        </p:spPr>
      </p:pic>
      <p:pic>
        <p:nvPicPr>
          <p:cNvPr id="13" name="Picture 12">
            <a:extLst>
              <a:ext uri="{FF2B5EF4-FFF2-40B4-BE49-F238E27FC236}">
                <a16:creationId xmlns:a16="http://schemas.microsoft.com/office/drawing/2014/main" id="{F46A2ED3-FF85-4921-A899-DFE1B05957CD}"/>
              </a:ext>
            </a:extLst>
          </p:cNvPr>
          <p:cNvPicPr>
            <a:picLocks noChangeAspect="1"/>
          </p:cNvPicPr>
          <p:nvPr/>
        </p:nvPicPr>
        <p:blipFill>
          <a:blip r:embed="rId5"/>
          <a:stretch>
            <a:fillRect/>
          </a:stretch>
        </p:blipFill>
        <p:spPr>
          <a:xfrm>
            <a:off x="388046" y="-637406"/>
            <a:ext cx="8535140" cy="1072989"/>
          </a:xfrm>
          <a:prstGeom prst="rect">
            <a:avLst/>
          </a:prstGeom>
        </p:spPr>
      </p:pic>
      <p:pic>
        <p:nvPicPr>
          <p:cNvPr id="16" name="Picture 15">
            <a:extLst>
              <a:ext uri="{FF2B5EF4-FFF2-40B4-BE49-F238E27FC236}">
                <a16:creationId xmlns:a16="http://schemas.microsoft.com/office/drawing/2014/main" id="{E7958618-9620-4C45-BD02-457CB0C4FE56}"/>
              </a:ext>
            </a:extLst>
          </p:cNvPr>
          <p:cNvPicPr>
            <a:picLocks noChangeAspect="1"/>
          </p:cNvPicPr>
          <p:nvPr/>
        </p:nvPicPr>
        <p:blipFill>
          <a:blip r:embed="rId6"/>
          <a:stretch>
            <a:fillRect/>
          </a:stretch>
        </p:blipFill>
        <p:spPr>
          <a:xfrm>
            <a:off x="20722" y="4672028"/>
            <a:ext cx="10037678" cy="3061166"/>
          </a:xfrm>
          <a:prstGeom prst="rect">
            <a:avLst/>
          </a:prstGeom>
        </p:spPr>
      </p:pic>
    </p:spTree>
    <p:extLst>
      <p:ext uri="{BB962C8B-B14F-4D97-AF65-F5344CB8AC3E}">
        <p14:creationId xmlns:p14="http://schemas.microsoft.com/office/powerpoint/2010/main" val="53461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D89A6E6-01FD-4BE1-BE8A-51F393E48167}"/>
              </a:ext>
            </a:extLst>
          </p:cNvPr>
          <p:cNvSpPr/>
          <p:nvPr/>
        </p:nvSpPr>
        <p:spPr>
          <a:xfrm>
            <a:off x="-12701" y="-565486"/>
            <a:ext cx="10058400" cy="8566485"/>
          </a:xfrm>
          <a:prstGeom prst="rect">
            <a:avLst/>
          </a:prstGeom>
          <a:blipFill>
            <a:blip r:embed="rId2" cstate="print"/>
            <a:stretch>
              <a:fillRect/>
            </a:stretch>
          </a:blipFill>
        </p:spPr>
        <p:txBody>
          <a:bodyPr wrap="square" lIns="0" tIns="0" rIns="0" bIns="0" rtlCol="0"/>
          <a:lstStyle/>
          <a:p>
            <a:endParaRPr/>
          </a:p>
        </p:txBody>
      </p:sp>
      <p:sp>
        <p:nvSpPr>
          <p:cNvPr id="3" name="object 4">
            <a:extLst>
              <a:ext uri="{FF2B5EF4-FFF2-40B4-BE49-F238E27FC236}">
                <a16:creationId xmlns:a16="http://schemas.microsoft.com/office/drawing/2014/main" id="{2148D413-7AAD-4B83-9768-BFF99B726BD1}"/>
              </a:ext>
            </a:extLst>
          </p:cNvPr>
          <p:cNvSpPr/>
          <p:nvPr/>
        </p:nvSpPr>
        <p:spPr>
          <a:xfrm>
            <a:off x="36765" y="-565486"/>
            <a:ext cx="2782636" cy="8566484"/>
          </a:xfrm>
          <a:prstGeom prst="rect">
            <a:avLst/>
          </a:prstGeom>
          <a:blipFill>
            <a:blip r:embed="rId3"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11916131-22AF-4384-83D4-5ED33B14EDC0}"/>
              </a:ext>
            </a:extLst>
          </p:cNvPr>
          <p:cNvSpPr txBox="1"/>
          <p:nvPr/>
        </p:nvSpPr>
        <p:spPr>
          <a:xfrm>
            <a:off x="472765" y="-218732"/>
            <a:ext cx="9146593" cy="523220"/>
          </a:xfrm>
          <a:prstGeom prst="rect">
            <a:avLst/>
          </a:prstGeom>
          <a:noFill/>
        </p:spPr>
        <p:txBody>
          <a:bodyPr wrap="square" rtlCol="0">
            <a:spAutoFit/>
          </a:bodyPr>
          <a:lstStyle/>
          <a:p>
            <a:pPr algn="ctr"/>
            <a:r>
              <a:rPr lang="es-UY" altLang="en-US" sz="2800" b="1" dirty="0" err="1">
                <a:solidFill>
                  <a:schemeClr val="tx1"/>
                </a:solidFill>
                <a:latin typeface="Times New Roman" panose="02020603050405020304" pitchFamily="18" charset="0"/>
                <a:cs typeface="Times New Roman" panose="02020603050405020304" pitchFamily="18" charset="0"/>
              </a:rPr>
              <a:t>Tuition</a:t>
            </a:r>
            <a:r>
              <a:rPr lang="es-UY" altLang="en-US" sz="2800" b="1" dirty="0">
                <a:solidFill>
                  <a:schemeClr val="tx1"/>
                </a:solidFill>
                <a:latin typeface="Times New Roman" panose="02020603050405020304" pitchFamily="18" charset="0"/>
                <a:cs typeface="Times New Roman" panose="02020603050405020304" pitchFamily="18" charset="0"/>
              </a:rPr>
              <a:t> &amp; Fee </a:t>
            </a:r>
            <a:r>
              <a:rPr lang="es-UY" altLang="en-US" sz="2800" b="1" dirty="0" err="1">
                <a:solidFill>
                  <a:schemeClr val="tx1"/>
                </a:solidFill>
                <a:latin typeface="Times New Roman" panose="02020603050405020304" pitchFamily="18" charset="0"/>
                <a:cs typeface="Times New Roman" panose="02020603050405020304" pitchFamily="18" charset="0"/>
              </a:rPr>
              <a:t>Structures</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F7F5153-BEEC-4349-884C-CCB63C25E7B9}"/>
              </a:ext>
            </a:extLst>
          </p:cNvPr>
          <p:cNvSpPr txBox="1"/>
          <p:nvPr/>
        </p:nvSpPr>
        <p:spPr>
          <a:xfrm>
            <a:off x="-152400" y="800357"/>
            <a:ext cx="9984870" cy="6278642"/>
          </a:xfrm>
          <a:prstGeom prst="rect">
            <a:avLst/>
          </a:prstGeom>
          <a:noFill/>
        </p:spPr>
        <p:txBody>
          <a:bodyPr wrap="square" rtlCol="0">
            <a:spAutoFit/>
          </a:bodyPr>
          <a:lstStyle/>
          <a:p>
            <a:pPr algn="ctr"/>
            <a:r>
              <a:rPr lang="en-US" sz="2400" b="1" dirty="0"/>
              <a:t>Boarding School Tuition fee is €25000/Year and includes:</a:t>
            </a:r>
          </a:p>
          <a:p>
            <a:pPr algn="ctr"/>
            <a:endParaRPr lang="en-US" sz="2800" dirty="0"/>
          </a:p>
          <a:p>
            <a:pPr algn="ctr"/>
            <a:r>
              <a:rPr lang="en-US" sz="3200" dirty="0"/>
              <a:t>• Full board: breakfast, lunch &amp; dinner</a:t>
            </a:r>
          </a:p>
          <a:p>
            <a:pPr algn="ctr"/>
            <a:r>
              <a:rPr lang="en-US" sz="3200" dirty="0"/>
              <a:t>• Meeting room/Relaxing hall</a:t>
            </a:r>
          </a:p>
          <a:p>
            <a:pPr algn="ctr"/>
            <a:r>
              <a:rPr lang="en-US" sz="3200" dirty="0"/>
              <a:t>• Classroom room for laptops usage</a:t>
            </a:r>
          </a:p>
          <a:p>
            <a:pPr algn="ctr"/>
            <a:r>
              <a:rPr lang="en-US" sz="3200" dirty="0"/>
              <a:t>• Free wi-fi</a:t>
            </a:r>
          </a:p>
          <a:p>
            <a:pPr algn="ctr"/>
            <a:r>
              <a:rPr lang="en-US" sz="3200" dirty="0"/>
              <a:t>• Refrigerator and Microwave available</a:t>
            </a:r>
          </a:p>
          <a:p>
            <a:pPr algn="ctr"/>
            <a:r>
              <a:rPr lang="en-US" sz="3200" dirty="0"/>
              <a:t>• Onsite Physiotherapy and Osteopathy treatment in case of injury.</a:t>
            </a:r>
          </a:p>
          <a:p>
            <a:pPr algn="ctr"/>
            <a:r>
              <a:rPr lang="en-US" sz="3200" dirty="0"/>
              <a:t>• Laundry room</a:t>
            </a:r>
          </a:p>
          <a:p>
            <a:pPr algn="ctr"/>
            <a:r>
              <a:rPr lang="en-US" sz="3200" dirty="0"/>
              <a:t>• Transportation to the soccer Fields</a:t>
            </a:r>
          </a:p>
          <a:p>
            <a:pPr algn="ctr"/>
            <a:endParaRPr lang="en-US" dirty="0"/>
          </a:p>
          <a:p>
            <a:pPr lvl="1"/>
            <a:endParaRPr lang="en-US" dirty="0"/>
          </a:p>
          <a:p>
            <a:endParaRPr lang="en-US" dirty="0"/>
          </a:p>
        </p:txBody>
      </p:sp>
      <p:pic>
        <p:nvPicPr>
          <p:cNvPr id="5" name="Picture 4"/>
          <p:cNvPicPr>
            <a:picLocks noChangeAspect="1"/>
          </p:cNvPicPr>
          <p:nvPr/>
        </p:nvPicPr>
        <p:blipFill>
          <a:blip r:embed="rId4"/>
          <a:stretch>
            <a:fillRect/>
          </a:stretch>
        </p:blipFill>
        <p:spPr>
          <a:xfrm>
            <a:off x="-68006" y="7696200"/>
            <a:ext cx="10169009" cy="390178"/>
          </a:xfrm>
          <a:prstGeom prst="rect">
            <a:avLst/>
          </a:prstGeom>
        </p:spPr>
      </p:pic>
      <p:pic>
        <p:nvPicPr>
          <p:cNvPr id="6" name="Picture 5"/>
          <p:cNvPicPr>
            <a:picLocks noChangeAspect="1"/>
          </p:cNvPicPr>
          <p:nvPr/>
        </p:nvPicPr>
        <p:blipFill>
          <a:blip r:embed="rId5"/>
          <a:stretch>
            <a:fillRect/>
          </a:stretch>
        </p:blipFill>
        <p:spPr>
          <a:xfrm>
            <a:off x="2590800" y="7623042"/>
            <a:ext cx="5255207" cy="536494"/>
          </a:xfrm>
          <a:prstGeom prst="rect">
            <a:avLst/>
          </a:prstGeom>
        </p:spPr>
      </p:pic>
      <p:pic>
        <p:nvPicPr>
          <p:cNvPr id="7" name="Picture 6">
            <a:extLst>
              <a:ext uri="{FF2B5EF4-FFF2-40B4-BE49-F238E27FC236}">
                <a16:creationId xmlns:a16="http://schemas.microsoft.com/office/drawing/2014/main" id="{E6C52C4A-A5B3-49EC-9570-09C3FD738502}"/>
              </a:ext>
            </a:extLst>
          </p:cNvPr>
          <p:cNvPicPr>
            <a:picLocks noChangeAspect="1"/>
          </p:cNvPicPr>
          <p:nvPr/>
        </p:nvPicPr>
        <p:blipFill>
          <a:blip r:embed="rId6"/>
          <a:stretch>
            <a:fillRect/>
          </a:stretch>
        </p:blipFill>
        <p:spPr>
          <a:xfrm>
            <a:off x="2785677" y="304489"/>
            <a:ext cx="4487045" cy="7163421"/>
          </a:xfrm>
          <a:prstGeom prst="rect">
            <a:avLst/>
          </a:prstGeom>
        </p:spPr>
      </p:pic>
    </p:spTree>
    <p:extLst>
      <p:ext uri="{BB962C8B-B14F-4D97-AF65-F5344CB8AC3E}">
        <p14:creationId xmlns:p14="http://schemas.microsoft.com/office/powerpoint/2010/main" val="329700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D89A6E6-01FD-4BE1-BE8A-51F393E48167}"/>
              </a:ext>
            </a:extLst>
          </p:cNvPr>
          <p:cNvSpPr/>
          <p:nvPr/>
        </p:nvSpPr>
        <p:spPr>
          <a:xfrm>
            <a:off x="-12701" y="-565486"/>
            <a:ext cx="10058400" cy="8566485"/>
          </a:xfrm>
          <a:prstGeom prst="rect">
            <a:avLst/>
          </a:prstGeom>
          <a:blipFill>
            <a:blip r:embed="rId2" cstate="print"/>
            <a:stretch>
              <a:fillRect/>
            </a:stretch>
          </a:blipFill>
        </p:spPr>
        <p:txBody>
          <a:bodyPr wrap="square" lIns="0" tIns="0" rIns="0" bIns="0" rtlCol="0"/>
          <a:lstStyle/>
          <a:p>
            <a:endParaRPr/>
          </a:p>
        </p:txBody>
      </p:sp>
      <p:sp>
        <p:nvSpPr>
          <p:cNvPr id="3" name="object 4">
            <a:extLst>
              <a:ext uri="{FF2B5EF4-FFF2-40B4-BE49-F238E27FC236}">
                <a16:creationId xmlns:a16="http://schemas.microsoft.com/office/drawing/2014/main" id="{2148D413-7AAD-4B83-9768-BFF99B726BD1}"/>
              </a:ext>
            </a:extLst>
          </p:cNvPr>
          <p:cNvSpPr/>
          <p:nvPr/>
        </p:nvSpPr>
        <p:spPr>
          <a:xfrm>
            <a:off x="36765" y="-565486"/>
            <a:ext cx="2782636" cy="8566484"/>
          </a:xfrm>
          <a:prstGeom prst="rect">
            <a:avLst/>
          </a:prstGeom>
          <a:blipFill>
            <a:blip r:embed="rId3"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FF7F5153-BEEC-4349-884C-CCB63C25E7B9}"/>
              </a:ext>
            </a:extLst>
          </p:cNvPr>
          <p:cNvSpPr txBox="1"/>
          <p:nvPr/>
        </p:nvSpPr>
        <p:spPr>
          <a:xfrm>
            <a:off x="1143000" y="338217"/>
            <a:ext cx="8685504" cy="7755969"/>
          </a:xfrm>
          <a:prstGeom prst="rect">
            <a:avLst/>
          </a:prstGeom>
          <a:noFill/>
        </p:spPr>
        <p:txBody>
          <a:bodyPr wrap="square" rtlCol="0">
            <a:spAutoFit/>
          </a:bodyPr>
          <a:lstStyle/>
          <a:p>
            <a:pPr algn="ctr"/>
            <a:r>
              <a:rPr lang="en-US" sz="3200" dirty="0"/>
              <a:t>• Enrollment for College Courses up two classes </a:t>
            </a:r>
          </a:p>
          <a:p>
            <a:pPr algn="ctr"/>
            <a:r>
              <a:rPr lang="en-US" sz="3200" dirty="0"/>
              <a:t>With French Lessons.</a:t>
            </a:r>
          </a:p>
          <a:p>
            <a:pPr algn="ctr"/>
            <a:r>
              <a:rPr lang="en-US" sz="3200" dirty="0"/>
              <a:t>•Enrollment for High schoolers </a:t>
            </a:r>
          </a:p>
          <a:p>
            <a:pPr algn="ctr"/>
            <a:r>
              <a:rPr lang="en-US" sz="3200" dirty="0"/>
              <a:t>With French Lessons.</a:t>
            </a:r>
          </a:p>
          <a:p>
            <a:pPr algn="ctr"/>
            <a:r>
              <a:rPr lang="en-US" sz="3200" dirty="0"/>
              <a:t>•Enrollment in a local club.</a:t>
            </a:r>
          </a:p>
          <a:p>
            <a:pPr algn="ctr"/>
            <a:r>
              <a:rPr lang="en-US" sz="3200" dirty="0"/>
              <a:t>•Full-Time Training Schedule.</a:t>
            </a:r>
          </a:p>
          <a:p>
            <a:pPr algn="ctr"/>
            <a:r>
              <a:rPr lang="en-US" sz="3200" dirty="0"/>
              <a:t>          •Guaranteed League Games</a:t>
            </a:r>
          </a:p>
          <a:p>
            <a:pPr algn="ctr"/>
            <a:r>
              <a:rPr lang="en-US" sz="3200" dirty="0"/>
              <a:t>•Weekly Team Analysis of the games.</a:t>
            </a:r>
          </a:p>
          <a:p>
            <a:pPr algn="ctr"/>
            <a:r>
              <a:rPr lang="en-US" sz="3200" dirty="0"/>
              <a:t>•Nutritional counseling.</a:t>
            </a:r>
          </a:p>
          <a:p>
            <a:pPr algn="ctr"/>
            <a:r>
              <a:rPr lang="en-US" sz="3200" dirty="0"/>
              <a:t>  •Quarterly report of the student’s progress.</a:t>
            </a:r>
          </a:p>
          <a:p>
            <a:pPr algn="ctr"/>
            <a:r>
              <a:rPr lang="en-US" sz="3200" dirty="0"/>
              <a:t>•Advice of Experts in High Performance Psychology.</a:t>
            </a:r>
          </a:p>
          <a:p>
            <a:pPr algn="ctr"/>
            <a:r>
              <a:rPr lang="en-US" sz="3200" dirty="0"/>
              <a:t>•Multicultural activities</a:t>
            </a:r>
          </a:p>
          <a:p>
            <a:pPr algn="ctr"/>
            <a:endParaRPr lang="en-US" sz="3200" b="1" dirty="0"/>
          </a:p>
          <a:p>
            <a:pPr algn="ctr"/>
            <a:endParaRPr lang="en-US" sz="2800" dirty="0"/>
          </a:p>
          <a:p>
            <a:pPr lvl="1"/>
            <a:endParaRPr lang="en-US" dirty="0"/>
          </a:p>
          <a:p>
            <a:pPr lvl="1"/>
            <a:endParaRPr lang="en-US" dirty="0"/>
          </a:p>
          <a:p>
            <a:endParaRPr lang="en-US" dirty="0"/>
          </a:p>
        </p:txBody>
      </p:sp>
      <p:pic>
        <p:nvPicPr>
          <p:cNvPr id="5" name="Picture 4"/>
          <p:cNvPicPr>
            <a:picLocks noChangeAspect="1"/>
          </p:cNvPicPr>
          <p:nvPr/>
        </p:nvPicPr>
        <p:blipFill>
          <a:blip r:embed="rId4"/>
          <a:stretch>
            <a:fillRect/>
          </a:stretch>
        </p:blipFill>
        <p:spPr>
          <a:xfrm>
            <a:off x="-68006" y="7696200"/>
            <a:ext cx="10169009" cy="390178"/>
          </a:xfrm>
          <a:prstGeom prst="rect">
            <a:avLst/>
          </a:prstGeom>
        </p:spPr>
      </p:pic>
      <p:pic>
        <p:nvPicPr>
          <p:cNvPr id="6" name="Picture 5"/>
          <p:cNvPicPr>
            <a:picLocks noChangeAspect="1"/>
          </p:cNvPicPr>
          <p:nvPr/>
        </p:nvPicPr>
        <p:blipFill>
          <a:blip r:embed="rId5"/>
          <a:stretch>
            <a:fillRect/>
          </a:stretch>
        </p:blipFill>
        <p:spPr>
          <a:xfrm>
            <a:off x="2590800" y="7623042"/>
            <a:ext cx="5255207" cy="536494"/>
          </a:xfrm>
          <a:prstGeom prst="rect">
            <a:avLst/>
          </a:prstGeom>
        </p:spPr>
      </p:pic>
      <p:pic>
        <p:nvPicPr>
          <p:cNvPr id="7" name="Picture 6">
            <a:extLst>
              <a:ext uri="{FF2B5EF4-FFF2-40B4-BE49-F238E27FC236}">
                <a16:creationId xmlns:a16="http://schemas.microsoft.com/office/drawing/2014/main" id="{E6C52C4A-A5B3-49EC-9570-09C3FD738502}"/>
              </a:ext>
            </a:extLst>
          </p:cNvPr>
          <p:cNvPicPr>
            <a:picLocks noChangeAspect="1"/>
          </p:cNvPicPr>
          <p:nvPr/>
        </p:nvPicPr>
        <p:blipFill>
          <a:blip r:embed="rId6"/>
          <a:stretch>
            <a:fillRect/>
          </a:stretch>
        </p:blipFill>
        <p:spPr>
          <a:xfrm>
            <a:off x="2785677" y="304489"/>
            <a:ext cx="4487045" cy="7163421"/>
          </a:xfrm>
          <a:prstGeom prst="rect">
            <a:avLst/>
          </a:prstGeom>
        </p:spPr>
      </p:pic>
    </p:spTree>
    <p:extLst>
      <p:ext uri="{BB962C8B-B14F-4D97-AF65-F5344CB8AC3E}">
        <p14:creationId xmlns:p14="http://schemas.microsoft.com/office/powerpoint/2010/main" val="181492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D89A6E6-01FD-4BE1-BE8A-51F393E48167}"/>
              </a:ext>
            </a:extLst>
          </p:cNvPr>
          <p:cNvSpPr/>
          <p:nvPr/>
        </p:nvSpPr>
        <p:spPr>
          <a:xfrm>
            <a:off x="-12701" y="-565486"/>
            <a:ext cx="10058400" cy="8566485"/>
          </a:xfrm>
          <a:prstGeom prst="rect">
            <a:avLst/>
          </a:prstGeom>
          <a:blipFill>
            <a:blip r:embed="rId2" cstate="print"/>
            <a:stretch>
              <a:fillRect/>
            </a:stretch>
          </a:blipFill>
        </p:spPr>
        <p:txBody>
          <a:bodyPr wrap="square" lIns="0" tIns="0" rIns="0" bIns="0" rtlCol="0"/>
          <a:lstStyle/>
          <a:p>
            <a:endParaRPr/>
          </a:p>
        </p:txBody>
      </p:sp>
      <p:sp>
        <p:nvSpPr>
          <p:cNvPr id="3" name="object 4">
            <a:extLst>
              <a:ext uri="{FF2B5EF4-FFF2-40B4-BE49-F238E27FC236}">
                <a16:creationId xmlns:a16="http://schemas.microsoft.com/office/drawing/2014/main" id="{2148D413-7AAD-4B83-9768-BFF99B726BD1}"/>
              </a:ext>
            </a:extLst>
          </p:cNvPr>
          <p:cNvSpPr/>
          <p:nvPr/>
        </p:nvSpPr>
        <p:spPr>
          <a:xfrm>
            <a:off x="36765" y="-565486"/>
            <a:ext cx="2782636" cy="8566484"/>
          </a:xfrm>
          <a:prstGeom prst="rect">
            <a:avLst/>
          </a:prstGeom>
          <a:blipFill>
            <a:blip r:embed="rId3"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FF7F5153-BEEC-4349-884C-CCB63C25E7B9}"/>
              </a:ext>
            </a:extLst>
          </p:cNvPr>
          <p:cNvSpPr txBox="1"/>
          <p:nvPr/>
        </p:nvSpPr>
        <p:spPr>
          <a:xfrm>
            <a:off x="1336131" y="1115004"/>
            <a:ext cx="8685504" cy="7755969"/>
          </a:xfrm>
          <a:prstGeom prst="rect">
            <a:avLst/>
          </a:prstGeom>
          <a:noFill/>
        </p:spPr>
        <p:txBody>
          <a:bodyPr wrap="square" rtlCol="0">
            <a:spAutoFit/>
          </a:bodyPr>
          <a:lstStyle/>
          <a:p>
            <a:pPr algn="ctr"/>
            <a:r>
              <a:rPr lang="en-US" sz="3200" dirty="0"/>
              <a:t>• Enrollment for College Courses up two classes </a:t>
            </a:r>
          </a:p>
          <a:p>
            <a:pPr algn="ctr"/>
            <a:r>
              <a:rPr lang="en-US" sz="3200" dirty="0"/>
              <a:t>With French Lessons.</a:t>
            </a:r>
          </a:p>
          <a:p>
            <a:pPr algn="ctr"/>
            <a:r>
              <a:rPr lang="en-US" sz="3200" dirty="0"/>
              <a:t>•Enrollment for High schoolers </a:t>
            </a:r>
          </a:p>
          <a:p>
            <a:pPr algn="ctr"/>
            <a:r>
              <a:rPr lang="en-US" sz="3200" dirty="0"/>
              <a:t>With French Lessons.</a:t>
            </a:r>
          </a:p>
          <a:p>
            <a:pPr algn="ctr"/>
            <a:r>
              <a:rPr lang="en-US" sz="3200" dirty="0"/>
              <a:t>•Enrollment in a local club.</a:t>
            </a:r>
          </a:p>
          <a:p>
            <a:pPr algn="ctr"/>
            <a:r>
              <a:rPr lang="en-US" sz="3200" dirty="0"/>
              <a:t>•Full-Time Training Schedule.</a:t>
            </a:r>
          </a:p>
          <a:p>
            <a:pPr algn="ctr"/>
            <a:r>
              <a:rPr lang="en-US" sz="3200" dirty="0"/>
              <a:t>          •Guaranteed League Games</a:t>
            </a:r>
          </a:p>
          <a:p>
            <a:pPr algn="ctr"/>
            <a:r>
              <a:rPr lang="en-US" sz="3200" dirty="0"/>
              <a:t>•Weekly Team Analysis of the games.</a:t>
            </a:r>
          </a:p>
          <a:p>
            <a:pPr algn="ctr"/>
            <a:r>
              <a:rPr lang="en-US" sz="3200" dirty="0"/>
              <a:t>•Nutritional counseling.</a:t>
            </a:r>
          </a:p>
          <a:p>
            <a:pPr algn="ctr"/>
            <a:r>
              <a:rPr lang="en-US" sz="3200" dirty="0"/>
              <a:t>  •Quarterly report of the student’s progress.</a:t>
            </a:r>
          </a:p>
          <a:p>
            <a:pPr algn="ctr"/>
            <a:r>
              <a:rPr lang="en-US" sz="3200" dirty="0"/>
              <a:t>•Advice of Experts in High Performance Psychology.</a:t>
            </a:r>
          </a:p>
          <a:p>
            <a:pPr algn="ctr"/>
            <a:r>
              <a:rPr lang="en-US" sz="3200" dirty="0"/>
              <a:t>•Multicultural activities</a:t>
            </a:r>
          </a:p>
          <a:p>
            <a:pPr algn="ctr"/>
            <a:endParaRPr lang="en-US" sz="3200" b="1" dirty="0"/>
          </a:p>
          <a:p>
            <a:pPr algn="ctr"/>
            <a:endParaRPr lang="en-US" sz="2800" dirty="0"/>
          </a:p>
          <a:p>
            <a:pPr lvl="1"/>
            <a:endParaRPr lang="en-US" dirty="0"/>
          </a:p>
          <a:p>
            <a:pPr lvl="1"/>
            <a:endParaRPr lang="en-US" dirty="0"/>
          </a:p>
          <a:p>
            <a:endParaRPr lang="en-US" dirty="0"/>
          </a:p>
        </p:txBody>
      </p:sp>
      <p:pic>
        <p:nvPicPr>
          <p:cNvPr id="5" name="Picture 4"/>
          <p:cNvPicPr>
            <a:picLocks noChangeAspect="1"/>
          </p:cNvPicPr>
          <p:nvPr/>
        </p:nvPicPr>
        <p:blipFill>
          <a:blip r:embed="rId4"/>
          <a:stretch>
            <a:fillRect/>
          </a:stretch>
        </p:blipFill>
        <p:spPr>
          <a:xfrm>
            <a:off x="-68006" y="7696200"/>
            <a:ext cx="10169009" cy="390178"/>
          </a:xfrm>
          <a:prstGeom prst="rect">
            <a:avLst/>
          </a:prstGeom>
        </p:spPr>
      </p:pic>
      <p:pic>
        <p:nvPicPr>
          <p:cNvPr id="6" name="Picture 5"/>
          <p:cNvPicPr>
            <a:picLocks noChangeAspect="1"/>
          </p:cNvPicPr>
          <p:nvPr/>
        </p:nvPicPr>
        <p:blipFill>
          <a:blip r:embed="rId5"/>
          <a:stretch>
            <a:fillRect/>
          </a:stretch>
        </p:blipFill>
        <p:spPr>
          <a:xfrm>
            <a:off x="2590800" y="7623042"/>
            <a:ext cx="5255207" cy="536494"/>
          </a:xfrm>
          <a:prstGeom prst="rect">
            <a:avLst/>
          </a:prstGeom>
        </p:spPr>
      </p:pic>
      <p:pic>
        <p:nvPicPr>
          <p:cNvPr id="7" name="Picture 6">
            <a:extLst>
              <a:ext uri="{FF2B5EF4-FFF2-40B4-BE49-F238E27FC236}">
                <a16:creationId xmlns:a16="http://schemas.microsoft.com/office/drawing/2014/main" id="{E6C52C4A-A5B3-49EC-9570-09C3FD738502}"/>
              </a:ext>
            </a:extLst>
          </p:cNvPr>
          <p:cNvPicPr>
            <a:picLocks noChangeAspect="1"/>
          </p:cNvPicPr>
          <p:nvPr/>
        </p:nvPicPr>
        <p:blipFill>
          <a:blip r:embed="rId6"/>
          <a:stretch>
            <a:fillRect/>
          </a:stretch>
        </p:blipFill>
        <p:spPr>
          <a:xfrm>
            <a:off x="2785677" y="304489"/>
            <a:ext cx="4487045" cy="7163421"/>
          </a:xfrm>
          <a:prstGeom prst="rect">
            <a:avLst/>
          </a:prstGeom>
        </p:spPr>
      </p:pic>
      <p:sp>
        <p:nvSpPr>
          <p:cNvPr id="9" name="TextBox 8">
            <a:extLst>
              <a:ext uri="{FF2B5EF4-FFF2-40B4-BE49-F238E27FC236}">
                <a16:creationId xmlns:a16="http://schemas.microsoft.com/office/drawing/2014/main" id="{267FF5B9-8246-4902-BF8C-A4813C5CF8D4}"/>
              </a:ext>
            </a:extLst>
          </p:cNvPr>
          <p:cNvSpPr txBox="1"/>
          <p:nvPr/>
        </p:nvSpPr>
        <p:spPr>
          <a:xfrm>
            <a:off x="759408" y="-30279"/>
            <a:ext cx="9146593" cy="523220"/>
          </a:xfrm>
          <a:prstGeom prst="rect">
            <a:avLst/>
          </a:prstGeom>
          <a:noFill/>
        </p:spPr>
        <p:txBody>
          <a:bodyPr wrap="square" rtlCol="0">
            <a:spAutoFit/>
          </a:bodyPr>
          <a:lstStyle/>
          <a:p>
            <a:pPr algn="ctr"/>
            <a:r>
              <a:rPr lang="en-US" sz="2800" b="1" dirty="0"/>
              <a:t>Day School Tuition fee is €12000/Year and includes:</a:t>
            </a:r>
          </a:p>
        </p:txBody>
      </p:sp>
    </p:spTree>
    <p:extLst>
      <p:ext uri="{BB962C8B-B14F-4D97-AF65-F5344CB8AC3E}">
        <p14:creationId xmlns:p14="http://schemas.microsoft.com/office/powerpoint/2010/main" val="410905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D89A6E6-01FD-4BE1-BE8A-51F393E48167}"/>
              </a:ext>
            </a:extLst>
          </p:cNvPr>
          <p:cNvSpPr/>
          <p:nvPr/>
        </p:nvSpPr>
        <p:spPr>
          <a:xfrm>
            <a:off x="-52638" y="-480107"/>
            <a:ext cx="10111037" cy="8566485"/>
          </a:xfrm>
          <a:prstGeom prst="rect">
            <a:avLst/>
          </a:prstGeom>
          <a:blipFill>
            <a:blip r:embed="rId2"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11916131-22AF-4384-83D4-5ED33B14EDC0}"/>
              </a:ext>
            </a:extLst>
          </p:cNvPr>
          <p:cNvSpPr txBox="1"/>
          <p:nvPr/>
        </p:nvSpPr>
        <p:spPr>
          <a:xfrm>
            <a:off x="766868" y="-376126"/>
            <a:ext cx="8077200" cy="523220"/>
          </a:xfrm>
          <a:prstGeom prst="rect">
            <a:avLst/>
          </a:prstGeom>
          <a:noFill/>
        </p:spPr>
        <p:txBody>
          <a:bodyPr wrap="square" rtlCol="0">
            <a:spAutoFit/>
          </a:bodyPr>
          <a:lstStyle/>
          <a:p>
            <a:pPr algn="ctr"/>
            <a:r>
              <a:rPr lang="es-UY" sz="2800" b="1" dirty="0">
                <a:latin typeface="Times New Roman" panose="02020603050405020304" pitchFamily="18" charset="0"/>
                <a:cs typeface="Times New Roman" panose="02020603050405020304" pitchFamily="18" charset="0"/>
              </a:rPr>
              <a:t>WHO WE ARE</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8006" y="7696200"/>
            <a:ext cx="10169009" cy="390178"/>
          </a:xfrm>
          <a:prstGeom prst="rect">
            <a:avLst/>
          </a:prstGeom>
        </p:spPr>
      </p:pic>
      <p:pic>
        <p:nvPicPr>
          <p:cNvPr id="6" name="Picture 5"/>
          <p:cNvPicPr>
            <a:picLocks noChangeAspect="1"/>
          </p:cNvPicPr>
          <p:nvPr/>
        </p:nvPicPr>
        <p:blipFill>
          <a:blip r:embed="rId4"/>
          <a:stretch>
            <a:fillRect/>
          </a:stretch>
        </p:blipFill>
        <p:spPr>
          <a:xfrm>
            <a:off x="2590800" y="7623042"/>
            <a:ext cx="5255207" cy="536494"/>
          </a:xfrm>
          <a:prstGeom prst="rect">
            <a:avLst/>
          </a:prstGeom>
        </p:spPr>
      </p:pic>
      <p:pic>
        <p:nvPicPr>
          <p:cNvPr id="11" name="Picture 10">
            <a:extLst>
              <a:ext uri="{FF2B5EF4-FFF2-40B4-BE49-F238E27FC236}">
                <a16:creationId xmlns:a16="http://schemas.microsoft.com/office/drawing/2014/main" id="{1B28D68A-EA95-46D0-A09D-7BEB349AC249}"/>
              </a:ext>
            </a:extLst>
          </p:cNvPr>
          <p:cNvPicPr>
            <a:picLocks noChangeAspect="1"/>
          </p:cNvPicPr>
          <p:nvPr/>
        </p:nvPicPr>
        <p:blipFill>
          <a:blip r:embed="rId5"/>
          <a:stretch>
            <a:fillRect/>
          </a:stretch>
        </p:blipFill>
        <p:spPr>
          <a:xfrm>
            <a:off x="0" y="2285005"/>
            <a:ext cx="3041780" cy="5399969"/>
          </a:xfrm>
          <a:prstGeom prst="rect">
            <a:avLst/>
          </a:prstGeom>
        </p:spPr>
      </p:pic>
      <p:sp>
        <p:nvSpPr>
          <p:cNvPr id="12" name="TextBox 11">
            <a:extLst>
              <a:ext uri="{FF2B5EF4-FFF2-40B4-BE49-F238E27FC236}">
                <a16:creationId xmlns:a16="http://schemas.microsoft.com/office/drawing/2014/main" id="{82C842D8-2841-4C08-9358-27DA6C30EAE3}"/>
              </a:ext>
            </a:extLst>
          </p:cNvPr>
          <p:cNvSpPr txBox="1"/>
          <p:nvPr/>
        </p:nvSpPr>
        <p:spPr>
          <a:xfrm>
            <a:off x="29740" y="2285005"/>
            <a:ext cx="2980513" cy="6309420"/>
          </a:xfrm>
          <a:prstGeom prst="rect">
            <a:avLst/>
          </a:prstGeom>
          <a:noFill/>
        </p:spPr>
        <p:txBody>
          <a:bodyPr wrap="square" rtlCol="0">
            <a:spAutoFit/>
          </a:bodyPr>
          <a:lstStyle/>
          <a:p>
            <a:r>
              <a:rPr lang="en-US" sz="1400" b="1" i="0" u="none" strike="noStrike" dirty="0">
                <a:solidFill>
                  <a:srgbClr val="000000"/>
                </a:solidFill>
                <a:effectLst/>
                <a:latin typeface="Arial Black" panose="020B0A04020102020204" pitchFamily="34" charset="0"/>
              </a:rPr>
              <a:t>Geoffrey </a:t>
            </a:r>
            <a:r>
              <a:rPr lang="en-US" sz="1400" b="1" i="0" u="none" strike="noStrike" dirty="0" err="1">
                <a:solidFill>
                  <a:srgbClr val="000000"/>
                </a:solidFill>
                <a:effectLst/>
                <a:latin typeface="Arial Black" panose="020B0A04020102020204" pitchFamily="34" charset="0"/>
              </a:rPr>
              <a:t>N’Goran</a:t>
            </a:r>
            <a:r>
              <a:rPr lang="en-US" sz="1400" b="1" i="0" u="none" strike="noStrike" dirty="0">
                <a:solidFill>
                  <a:srgbClr val="000000"/>
                </a:solidFill>
                <a:effectLst/>
                <a:latin typeface="Arial Black" panose="020B0A04020102020204" pitchFamily="34" charset="0"/>
              </a:rPr>
              <a:t> </a:t>
            </a:r>
          </a:p>
          <a:p>
            <a:endParaRPr lang="en-US" sz="1400" b="1" i="0" u="none" strike="noStrike" dirty="0">
              <a:solidFill>
                <a:srgbClr val="000000"/>
              </a:solidFill>
              <a:effectLst/>
              <a:latin typeface="Arial Black" panose="020B0A04020102020204" pitchFamily="34" charset="0"/>
            </a:endParaRPr>
          </a:p>
          <a:p>
            <a:r>
              <a:rPr lang="en-US" sz="1400" b="1" i="0" u="sng" strike="noStrike" dirty="0" err="1">
                <a:solidFill>
                  <a:srgbClr val="000000"/>
                </a:solidFill>
                <a:effectLst/>
                <a:latin typeface="Arial Black" panose="020B0A04020102020204" pitchFamily="34" charset="0"/>
              </a:rPr>
              <a:t>Drector</a:t>
            </a:r>
            <a:r>
              <a:rPr lang="en-US" sz="1400" b="1" i="0" u="sng" strike="noStrike" dirty="0">
                <a:solidFill>
                  <a:srgbClr val="000000"/>
                </a:solidFill>
                <a:effectLst/>
                <a:latin typeface="Arial Black" panose="020B0A04020102020204" pitchFamily="34" charset="0"/>
              </a:rPr>
              <a:t> &amp; CEO of S.I.P Global </a:t>
            </a:r>
          </a:p>
          <a:p>
            <a:endParaRPr lang="en-US" sz="1400" b="1" u="sng" dirty="0">
              <a:solidFill>
                <a:srgbClr val="000000"/>
              </a:solidFill>
              <a:latin typeface="Arial" panose="020B0604020202020204" pitchFamily="34" charset="0"/>
            </a:endParaRPr>
          </a:p>
          <a:p>
            <a:r>
              <a:rPr lang="en-US" sz="1400" b="1" i="0" u="none" strike="noStrike" dirty="0">
                <a:solidFill>
                  <a:srgbClr val="000000"/>
                </a:solidFill>
                <a:effectLst/>
                <a:latin typeface="Arial Black" panose="020B0A04020102020204" pitchFamily="34" charset="0"/>
              </a:rPr>
              <a:t>Geoffrey played professionally in Belgium, </a:t>
            </a:r>
            <a:r>
              <a:rPr lang="en-US" sz="1400" i="0" u="none" strike="noStrike" dirty="0">
                <a:solidFill>
                  <a:srgbClr val="000000"/>
                </a:solidFill>
                <a:effectLst/>
                <a:latin typeface="Arial Black" panose="020B0A04020102020204" pitchFamily="34" charset="0"/>
              </a:rPr>
              <a:t>Sweden, Holland, France, Finland, Germany, and America as well as internationally for the Ivory Coast National Team . He also pre-qualifies </a:t>
            </a:r>
            <a:r>
              <a:rPr lang="en-US" sz="1400" b="1" i="0" u="none" strike="noStrike" dirty="0">
                <a:solidFill>
                  <a:srgbClr val="000000"/>
                </a:solidFill>
                <a:effectLst/>
                <a:latin typeface="Arial Black" panose="020B0A04020102020204" pitchFamily="34" charset="0"/>
              </a:rPr>
              <a:t>for the UEFA Coaching License because of the amount of professional games played in Europe. With over 17 years of high standard soccer experience. In addition Coach Geoffrey </a:t>
            </a:r>
            <a:r>
              <a:rPr lang="en-US" sz="1400" b="1" i="0" u="none" strike="noStrike" dirty="0">
                <a:solidFill>
                  <a:srgbClr val="000000"/>
                </a:solidFill>
                <a:effectLst/>
                <a:latin typeface="Arial" panose="020B0604020202020204" pitchFamily="34" charset="0"/>
              </a:rPr>
              <a:t>is </a:t>
            </a:r>
            <a:r>
              <a:rPr lang="en-US" sz="1400" b="1" i="0" u="none" strike="noStrike" dirty="0">
                <a:solidFill>
                  <a:srgbClr val="000000"/>
                </a:solidFill>
                <a:effectLst/>
                <a:latin typeface="Arial Black" panose="020B0A04020102020204" pitchFamily="34" charset="0"/>
              </a:rPr>
              <a:t>also a Professional European Soccer Scout and he is the founder of </a:t>
            </a:r>
            <a:r>
              <a:rPr lang="en-US" sz="1400" b="1" i="0" u="none" strike="noStrike" dirty="0" err="1">
                <a:solidFill>
                  <a:srgbClr val="000000"/>
                </a:solidFill>
                <a:effectLst/>
                <a:latin typeface="Arial Black" panose="020B0A04020102020204" pitchFamily="34" charset="0"/>
              </a:rPr>
              <a:t>InterProFootBall</a:t>
            </a:r>
            <a:r>
              <a:rPr lang="en-US" sz="1400" b="1" i="0" u="none" strike="noStrike" dirty="0">
                <a:solidFill>
                  <a:srgbClr val="000000"/>
                </a:solidFill>
                <a:effectLst/>
                <a:latin typeface="Arial Black" panose="020B0A04020102020204" pitchFamily="34" charset="0"/>
              </a:rPr>
              <a:t> MGMT </a:t>
            </a:r>
            <a:r>
              <a:rPr lang="en-US" sz="1400" b="1" i="0" u="sng" strike="noStrike" dirty="0">
                <a:solidFill>
                  <a:srgbClr val="000000"/>
                </a:solidFill>
                <a:effectLst/>
                <a:latin typeface="Arial Black" panose="020B0A04020102020204" pitchFamily="34" charset="0"/>
              </a:rPr>
              <a:t>www.interprofootball.com</a:t>
            </a:r>
            <a:endParaRPr lang="en-US" sz="1400" b="1" dirty="0">
              <a:latin typeface="Arial Black" panose="020B0A04020102020204" pitchFamily="34" charset="0"/>
            </a:endParaRPr>
          </a:p>
          <a:p>
            <a:pPr lvl="1"/>
            <a:endParaRPr lang="en-US" dirty="0"/>
          </a:p>
          <a:p>
            <a:pPr lvl="1"/>
            <a:endParaRPr lang="en-US" dirty="0"/>
          </a:p>
          <a:p>
            <a:endParaRPr lang="en-US" dirty="0"/>
          </a:p>
        </p:txBody>
      </p:sp>
      <p:pic>
        <p:nvPicPr>
          <p:cNvPr id="13" name="Picture 12">
            <a:extLst>
              <a:ext uri="{FF2B5EF4-FFF2-40B4-BE49-F238E27FC236}">
                <a16:creationId xmlns:a16="http://schemas.microsoft.com/office/drawing/2014/main" id="{3A5DE55A-F231-4CA9-AF30-54287CF55D58}"/>
              </a:ext>
            </a:extLst>
          </p:cNvPr>
          <p:cNvPicPr>
            <a:picLocks noChangeAspect="1"/>
          </p:cNvPicPr>
          <p:nvPr/>
        </p:nvPicPr>
        <p:blipFill>
          <a:blip r:embed="rId6"/>
          <a:stretch>
            <a:fillRect/>
          </a:stretch>
        </p:blipFill>
        <p:spPr>
          <a:xfrm>
            <a:off x="360085" y="189964"/>
            <a:ext cx="2252777" cy="2083815"/>
          </a:xfrm>
          <a:prstGeom prst="rect">
            <a:avLst/>
          </a:prstGeom>
        </p:spPr>
      </p:pic>
      <p:pic>
        <p:nvPicPr>
          <p:cNvPr id="15" name="Picture 14">
            <a:extLst>
              <a:ext uri="{FF2B5EF4-FFF2-40B4-BE49-F238E27FC236}">
                <a16:creationId xmlns:a16="http://schemas.microsoft.com/office/drawing/2014/main" id="{7A190C72-F675-47AB-A84E-2D121124A2B9}"/>
              </a:ext>
            </a:extLst>
          </p:cNvPr>
          <p:cNvPicPr>
            <a:picLocks noChangeAspect="1"/>
          </p:cNvPicPr>
          <p:nvPr/>
        </p:nvPicPr>
        <p:blipFill rotWithShape="1">
          <a:blip r:embed="rId7"/>
          <a:srcRect l="3123" r="2456"/>
          <a:stretch/>
        </p:blipFill>
        <p:spPr>
          <a:xfrm>
            <a:off x="3607502" y="189964"/>
            <a:ext cx="2395932" cy="2095041"/>
          </a:xfrm>
          <a:prstGeom prst="rect">
            <a:avLst/>
          </a:prstGeom>
        </p:spPr>
      </p:pic>
      <p:pic>
        <p:nvPicPr>
          <p:cNvPr id="16" name="Picture 15">
            <a:extLst>
              <a:ext uri="{FF2B5EF4-FFF2-40B4-BE49-F238E27FC236}">
                <a16:creationId xmlns:a16="http://schemas.microsoft.com/office/drawing/2014/main" id="{E1D51AC0-D628-4EE2-AC8D-9772F326F191}"/>
              </a:ext>
            </a:extLst>
          </p:cNvPr>
          <p:cNvPicPr>
            <a:picLocks noChangeAspect="1"/>
          </p:cNvPicPr>
          <p:nvPr/>
        </p:nvPicPr>
        <p:blipFill>
          <a:blip r:embed="rId8"/>
          <a:stretch>
            <a:fillRect/>
          </a:stretch>
        </p:blipFill>
        <p:spPr>
          <a:xfrm>
            <a:off x="3167035" y="2291250"/>
            <a:ext cx="3422816" cy="5393723"/>
          </a:xfrm>
          <a:prstGeom prst="rect">
            <a:avLst/>
          </a:prstGeom>
        </p:spPr>
      </p:pic>
      <p:sp>
        <p:nvSpPr>
          <p:cNvPr id="17" name="TextBox 16">
            <a:extLst>
              <a:ext uri="{FF2B5EF4-FFF2-40B4-BE49-F238E27FC236}">
                <a16:creationId xmlns:a16="http://schemas.microsoft.com/office/drawing/2014/main" id="{12EF8F40-4D6D-4139-8013-0C951502FE44}"/>
              </a:ext>
            </a:extLst>
          </p:cNvPr>
          <p:cNvSpPr txBox="1"/>
          <p:nvPr/>
        </p:nvSpPr>
        <p:spPr>
          <a:xfrm>
            <a:off x="3308179" y="2247777"/>
            <a:ext cx="3096819" cy="4801314"/>
          </a:xfrm>
          <a:prstGeom prst="rect">
            <a:avLst/>
          </a:prstGeom>
          <a:noFill/>
        </p:spPr>
        <p:txBody>
          <a:bodyPr wrap="square" rtlCol="0">
            <a:spAutoFit/>
          </a:bodyPr>
          <a:lstStyle/>
          <a:p>
            <a:r>
              <a:rPr lang="en-US" b="1" i="0" u="none" strike="noStrike" dirty="0">
                <a:solidFill>
                  <a:srgbClr val="000000"/>
                </a:solidFill>
                <a:effectLst/>
                <a:latin typeface="Arial" panose="020B0604020202020204" pitchFamily="34" charset="0"/>
              </a:rPr>
              <a:t>Eric Depireux</a:t>
            </a:r>
          </a:p>
          <a:p>
            <a:endParaRPr lang="en-US" b="1" dirty="0">
              <a:solidFill>
                <a:srgbClr val="000000"/>
              </a:solidFill>
              <a:latin typeface="Arial" panose="020B0604020202020204" pitchFamily="34" charset="0"/>
            </a:endParaRPr>
          </a:p>
          <a:p>
            <a:r>
              <a:rPr lang="en-US" b="1" i="0" u="sng" strike="noStrike" dirty="0">
                <a:solidFill>
                  <a:srgbClr val="000000"/>
                </a:solidFill>
                <a:effectLst/>
                <a:latin typeface="Arial" panose="020B0604020202020204" pitchFamily="34" charset="0"/>
              </a:rPr>
              <a:t>Director of Player’s MGMT</a:t>
            </a:r>
          </a:p>
          <a:p>
            <a:endParaRPr lang="en-US" b="1" u="sng" dirty="0">
              <a:solidFill>
                <a:srgbClr val="000000"/>
              </a:solidFill>
              <a:latin typeface="Arial" panose="020B0604020202020204" pitchFamily="34" charset="0"/>
            </a:endParaRPr>
          </a:p>
          <a:p>
            <a:r>
              <a:rPr lang="en-US" b="1" i="0" u="none" strike="noStrike" dirty="0">
                <a:solidFill>
                  <a:srgbClr val="000000"/>
                </a:solidFill>
                <a:effectLst/>
                <a:latin typeface="Arial" panose="020B0604020202020204" pitchFamily="34" charset="0"/>
              </a:rPr>
              <a:t>Eric played professionally in Belgium</a:t>
            </a:r>
            <a:r>
              <a:rPr lang="en-US" b="1" i="0" u="none" strike="noStrike" dirty="0">
                <a:solidFill>
                  <a:srgbClr val="000000"/>
                </a:solidFill>
                <a:effectLst/>
                <a:latin typeface="Arial Black" panose="020B0A04020102020204" pitchFamily="34" charset="0"/>
              </a:rPr>
              <a:t>. With over 20 years of high standard soccer experience. Mr. Depireux hold the Belgium FIFA agent license and he currently serve as the director of S.I.P Global Players Management.</a:t>
            </a:r>
            <a:endParaRPr lang="en-US" dirty="0"/>
          </a:p>
          <a:p>
            <a:pPr lvl="1"/>
            <a:endParaRPr lang="en-US" dirty="0"/>
          </a:p>
          <a:p>
            <a:pPr lvl="1"/>
            <a:endParaRPr lang="en-US" dirty="0"/>
          </a:p>
          <a:p>
            <a:endParaRPr lang="en-US" dirty="0"/>
          </a:p>
        </p:txBody>
      </p:sp>
      <p:pic>
        <p:nvPicPr>
          <p:cNvPr id="23" name="Picture 22">
            <a:extLst>
              <a:ext uri="{FF2B5EF4-FFF2-40B4-BE49-F238E27FC236}">
                <a16:creationId xmlns:a16="http://schemas.microsoft.com/office/drawing/2014/main" id="{D7FED043-4167-49F2-97A8-E76C04B0CF56}"/>
              </a:ext>
            </a:extLst>
          </p:cNvPr>
          <p:cNvPicPr>
            <a:picLocks noChangeAspect="1"/>
          </p:cNvPicPr>
          <p:nvPr/>
        </p:nvPicPr>
        <p:blipFill>
          <a:blip r:embed="rId9"/>
          <a:stretch>
            <a:fillRect/>
          </a:stretch>
        </p:blipFill>
        <p:spPr>
          <a:xfrm>
            <a:off x="6751338" y="2296662"/>
            <a:ext cx="3336801" cy="5388311"/>
          </a:xfrm>
          <a:prstGeom prst="rect">
            <a:avLst/>
          </a:prstGeom>
        </p:spPr>
      </p:pic>
      <p:pic>
        <p:nvPicPr>
          <p:cNvPr id="25" name="Picture 24">
            <a:extLst>
              <a:ext uri="{FF2B5EF4-FFF2-40B4-BE49-F238E27FC236}">
                <a16:creationId xmlns:a16="http://schemas.microsoft.com/office/drawing/2014/main" id="{CA67A8D1-A250-4A6B-B9C6-F5C9CFD867ED}"/>
              </a:ext>
            </a:extLst>
          </p:cNvPr>
          <p:cNvPicPr>
            <a:picLocks noChangeAspect="1"/>
          </p:cNvPicPr>
          <p:nvPr/>
        </p:nvPicPr>
        <p:blipFill>
          <a:blip r:embed="rId10"/>
          <a:stretch>
            <a:fillRect/>
          </a:stretch>
        </p:blipFill>
        <p:spPr>
          <a:xfrm>
            <a:off x="7204555" y="203306"/>
            <a:ext cx="2256595" cy="2106699"/>
          </a:xfrm>
          <a:prstGeom prst="rect">
            <a:avLst/>
          </a:prstGeom>
        </p:spPr>
      </p:pic>
    </p:spTree>
    <p:extLst>
      <p:ext uri="{BB962C8B-B14F-4D97-AF65-F5344CB8AC3E}">
        <p14:creationId xmlns:p14="http://schemas.microsoft.com/office/powerpoint/2010/main" val="395655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A3427E7-A1B1-46EE-8BE8-9315F1B59B1F}"/>
              </a:ext>
            </a:extLst>
          </p:cNvPr>
          <p:cNvSpPr/>
          <p:nvPr/>
        </p:nvSpPr>
        <p:spPr>
          <a:xfrm>
            <a:off x="-12701" y="-907001"/>
            <a:ext cx="10058400" cy="8679401"/>
          </a:xfrm>
          <a:prstGeom prst="rect">
            <a:avLst/>
          </a:prstGeom>
          <a:blipFill>
            <a:blip r:embed="rId2" cstate="print"/>
            <a:stretch>
              <a:fillRect/>
            </a:stretch>
          </a:blipFill>
        </p:spPr>
        <p:txBody>
          <a:bodyPr wrap="square" lIns="0" tIns="0" rIns="0" bIns="0" rtlCol="0"/>
          <a:lstStyle/>
          <a:p>
            <a:endParaRPr/>
          </a:p>
        </p:txBody>
      </p:sp>
      <p:sp>
        <p:nvSpPr>
          <p:cNvPr id="3" name="TextBox 2"/>
          <p:cNvSpPr txBox="1"/>
          <p:nvPr/>
        </p:nvSpPr>
        <p:spPr>
          <a:xfrm>
            <a:off x="12701" y="-854244"/>
            <a:ext cx="10058400" cy="5663089"/>
          </a:xfrm>
          <a:prstGeom prst="rect">
            <a:avLst/>
          </a:prstGeom>
          <a:noFill/>
        </p:spPr>
        <p:txBody>
          <a:bodyPr wrap="square" rtlCol="0">
            <a:spAutoFit/>
          </a:bodyPr>
          <a:lstStyle/>
          <a:p>
            <a:pPr algn="ctr"/>
            <a:r>
              <a:rPr lang="en-US" sz="2000" b="1" u="sng" dirty="0"/>
              <a:t>SOCCER INTERNATIONAL PATHWAY SCHOOL OF EXCELLENCE</a:t>
            </a:r>
          </a:p>
          <a:p>
            <a:endParaRPr lang="en-US" b="1" dirty="0"/>
          </a:p>
          <a:p>
            <a:pPr algn="ctr"/>
            <a:r>
              <a:rPr lang="en-US" b="1" dirty="0"/>
              <a:t>CONTACT US AT:</a:t>
            </a:r>
          </a:p>
          <a:p>
            <a:endParaRPr lang="en-US" b="1" dirty="0"/>
          </a:p>
          <a:p>
            <a:pPr algn="ctr"/>
            <a:r>
              <a:rPr lang="en-US" b="1" dirty="0"/>
              <a:t>SIP SCHOOLS GLOBAL</a:t>
            </a:r>
          </a:p>
          <a:p>
            <a:endParaRPr lang="en-US" b="1" dirty="0"/>
          </a:p>
          <a:p>
            <a:pPr algn="ctr"/>
            <a:r>
              <a:rPr lang="en-US" b="1" dirty="0"/>
              <a:t>SIP SCHOOL USA  OFFICE : 4010 Memory Lane, Raleigh NC 27604</a:t>
            </a:r>
          </a:p>
          <a:p>
            <a:pPr algn="ctr"/>
            <a:r>
              <a:rPr lang="en-US" b="1" dirty="0"/>
              <a:t>Phone: +1 919 714 9291 WhatsApp/ +1 984-379-9200</a:t>
            </a:r>
          </a:p>
          <a:p>
            <a:pPr algn="ctr"/>
            <a:endParaRPr lang="en-US" b="1" dirty="0"/>
          </a:p>
          <a:p>
            <a:pPr algn="ctr"/>
            <a:r>
              <a:rPr lang="en-US" b="1" dirty="0"/>
              <a:t>SIP SCHOOL BELGIUM OFFICE: </a:t>
            </a:r>
            <a:r>
              <a:rPr lang="fr-FR" b="1" dirty="0"/>
              <a:t>Rue Lambert le Bègue 12, 4000 </a:t>
            </a:r>
            <a:r>
              <a:rPr lang="fr-FR" b="1" dirty="0" err="1"/>
              <a:t>Liege</a:t>
            </a:r>
            <a:r>
              <a:rPr lang="fr-FR" b="1" dirty="0"/>
              <a:t>, </a:t>
            </a:r>
            <a:r>
              <a:rPr lang="fr-FR" b="1" dirty="0" err="1"/>
              <a:t>Belgium</a:t>
            </a:r>
            <a:endParaRPr lang="fr-FR" b="1" dirty="0"/>
          </a:p>
          <a:p>
            <a:pPr algn="ctr"/>
            <a:endParaRPr lang="fr-FR" b="1" dirty="0"/>
          </a:p>
          <a:p>
            <a:pPr algn="ctr"/>
            <a:r>
              <a:rPr lang="fr-FR" b="1" dirty="0"/>
              <a:t>SIP SCHOOL FRANCE OFFICE: </a:t>
            </a:r>
            <a:r>
              <a:rPr lang="nb-NO" b="1" dirty="0"/>
              <a:t>83 AV HENRI BARBUSSE 59770 MARLY</a:t>
            </a:r>
          </a:p>
          <a:p>
            <a:pPr algn="ctr"/>
            <a:endParaRPr lang="nb-NO" b="1" dirty="0"/>
          </a:p>
          <a:p>
            <a:pPr algn="ctr"/>
            <a:r>
              <a:rPr lang="nb-NO" b="1" dirty="0"/>
              <a:t>EMAIL: </a:t>
            </a:r>
            <a:r>
              <a:rPr lang="nb-NO" b="1" dirty="0">
                <a:hlinkClick r:id="rId3"/>
              </a:rPr>
              <a:t>info@soccerip.com</a:t>
            </a:r>
            <a:endParaRPr lang="nb-NO" b="1" dirty="0"/>
          </a:p>
          <a:p>
            <a:pPr algn="ctr"/>
            <a:endParaRPr lang="fr-FR" b="1" dirty="0"/>
          </a:p>
          <a:p>
            <a:pPr algn="ctr"/>
            <a:r>
              <a:rPr lang="en-US" b="1" dirty="0"/>
              <a:t>REGISTRATION: </a:t>
            </a:r>
            <a:r>
              <a:rPr lang="en-US" b="1" dirty="0">
                <a:hlinkClick r:id="rId4"/>
              </a:rPr>
              <a:t>https://soccerip.com/application.htm</a:t>
            </a:r>
            <a:endParaRPr lang="en-US" b="1" dirty="0"/>
          </a:p>
          <a:p>
            <a:pPr algn="ctr"/>
            <a:endParaRPr lang="en-US" b="1" dirty="0"/>
          </a:p>
          <a:p>
            <a:pPr algn="ctr"/>
            <a:r>
              <a:rPr lang="en-US" b="1" dirty="0"/>
              <a:t>VISIT OUR WEBSITE : </a:t>
            </a:r>
            <a:r>
              <a:rPr lang="en-US" b="1" dirty="0">
                <a:hlinkClick r:id="rId5"/>
              </a:rPr>
              <a:t>WWW.SOCCERIP.COM</a:t>
            </a:r>
            <a:endParaRPr lang="en-US" b="1" dirty="0"/>
          </a:p>
          <a:p>
            <a:endParaRPr lang="en-US" b="1" dirty="0"/>
          </a:p>
          <a:p>
            <a:endParaRPr lang="en-US" b="1" dirty="0"/>
          </a:p>
        </p:txBody>
      </p:sp>
      <p:pic>
        <p:nvPicPr>
          <p:cNvPr id="4" name="Picture 3">
            <a:extLst>
              <a:ext uri="{FF2B5EF4-FFF2-40B4-BE49-F238E27FC236}">
                <a16:creationId xmlns:a16="http://schemas.microsoft.com/office/drawing/2014/main" id="{E4773ADA-7D18-401B-BCB9-7A92813D958F}"/>
              </a:ext>
            </a:extLst>
          </p:cNvPr>
          <p:cNvPicPr>
            <a:picLocks noChangeAspect="1"/>
          </p:cNvPicPr>
          <p:nvPr/>
        </p:nvPicPr>
        <p:blipFill>
          <a:blip r:embed="rId6"/>
          <a:stretch>
            <a:fillRect/>
          </a:stretch>
        </p:blipFill>
        <p:spPr>
          <a:xfrm>
            <a:off x="-12701" y="4648200"/>
            <a:ext cx="10071101" cy="3176957"/>
          </a:xfrm>
          <a:prstGeom prst="rect">
            <a:avLst/>
          </a:prstGeom>
        </p:spPr>
      </p:pic>
      <p:pic>
        <p:nvPicPr>
          <p:cNvPr id="7" name="Picture 6">
            <a:extLst>
              <a:ext uri="{FF2B5EF4-FFF2-40B4-BE49-F238E27FC236}">
                <a16:creationId xmlns:a16="http://schemas.microsoft.com/office/drawing/2014/main" id="{428AF44E-6F21-4C39-B141-93524D8329C9}"/>
              </a:ext>
            </a:extLst>
          </p:cNvPr>
          <p:cNvPicPr>
            <a:picLocks noChangeAspect="1"/>
          </p:cNvPicPr>
          <p:nvPr/>
        </p:nvPicPr>
        <p:blipFill>
          <a:blip r:embed="rId7"/>
          <a:stretch>
            <a:fillRect/>
          </a:stretch>
        </p:blipFill>
        <p:spPr>
          <a:xfrm>
            <a:off x="7802176" y="26233"/>
            <a:ext cx="4487045" cy="7163421"/>
          </a:xfrm>
          <a:prstGeom prst="rect">
            <a:avLst/>
          </a:prstGeom>
        </p:spPr>
      </p:pic>
    </p:spTree>
    <p:extLst>
      <p:ext uri="{BB962C8B-B14F-4D97-AF65-F5344CB8AC3E}">
        <p14:creationId xmlns:p14="http://schemas.microsoft.com/office/powerpoint/2010/main" val="169215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8E29FCB-1371-4F94-AFE6-85032DFC8C1D}"/>
              </a:ext>
            </a:extLst>
          </p:cNvPr>
          <p:cNvSpPr/>
          <p:nvPr/>
        </p:nvSpPr>
        <p:spPr>
          <a:xfrm>
            <a:off x="3341" y="-565484"/>
            <a:ext cx="10058400" cy="8337884"/>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F3B5F646-0423-405B-8F03-D8346CAD8EB0}"/>
              </a:ext>
            </a:extLst>
          </p:cNvPr>
          <p:cNvSpPr txBox="1"/>
          <p:nvPr/>
        </p:nvSpPr>
        <p:spPr>
          <a:xfrm>
            <a:off x="1066016" y="-442954"/>
            <a:ext cx="8305800" cy="954107"/>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SIP SCHOOL OF EXCELLENCE</a:t>
            </a:r>
          </a:p>
          <a:p>
            <a:pPr algn="ctr"/>
            <a:r>
              <a:rPr lang="en-US" sz="2800" b="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40F64219-43A1-4F8A-9B22-CEE83B98E1B4}"/>
              </a:ext>
            </a:extLst>
          </p:cNvPr>
          <p:cNvSpPr txBox="1"/>
          <p:nvPr/>
        </p:nvSpPr>
        <p:spPr>
          <a:xfrm>
            <a:off x="3341" y="-284173"/>
            <a:ext cx="10051048" cy="7232749"/>
          </a:xfrm>
          <a:prstGeom prst="rect">
            <a:avLst/>
          </a:prstGeom>
          <a:noFill/>
        </p:spPr>
        <p:txBody>
          <a:bodyPr wrap="square" rtlCol="0">
            <a:spAutoFit/>
          </a:bodyPr>
          <a:lstStyle/>
          <a:p>
            <a:pPr>
              <a:defRPr/>
            </a:pPr>
            <a:endParaRPr lang="es-UY" altLang="en-US" sz="3200" b="1" dirty="0"/>
          </a:p>
          <a:p>
            <a:r>
              <a:rPr lang="en-US" b="1" i="0" u="none" strike="noStrike" dirty="0">
                <a:solidFill>
                  <a:srgbClr val="3A3A3A"/>
                </a:solidFill>
                <a:effectLst/>
                <a:latin typeface="Arial" panose="020B0604020202020204" pitchFamily="34" charset="0"/>
              </a:rPr>
              <a:t>This all-inclusive student-athlete school program provides an advanced environment, similar to those found at the top professional soccer clubs in the world. The full-time school provides players with a full ten months of consistent, high level development, training, and education. This soccer-specific program includes a daily regimen of individual and group training; focus specific conditioning (both mentally and physically), speed and strength development; and an ongoing, personalized assessment and feedback specific to the individual’s progress.</a:t>
            </a:r>
          </a:p>
          <a:p>
            <a:endParaRPr lang="en-US" b="1" dirty="0">
              <a:solidFill>
                <a:srgbClr val="3A3A3A"/>
              </a:solidFill>
              <a:latin typeface="Arial" panose="020B0604020202020204" pitchFamily="34" charset="0"/>
            </a:endParaRPr>
          </a:p>
          <a:p>
            <a:r>
              <a:rPr lang="en-US" b="1" i="0" u="none" strike="noStrike" dirty="0">
                <a:solidFill>
                  <a:srgbClr val="3A3A3A"/>
                </a:solidFill>
                <a:effectLst/>
                <a:latin typeface="Arial" panose="020B0604020202020204" pitchFamily="34" charset="0"/>
              </a:rPr>
              <a:t>To ensure the development of each and every student, person and player, the S.I.P’s School of Excellence is founded upon the principles of leadership, determination, respect, teamwork and commitment to create an environment that is conducive for all players to maximize their greatest abilities on the pitch, and in life.</a:t>
            </a:r>
          </a:p>
          <a:p>
            <a:endParaRPr lang="en-US" b="1" dirty="0">
              <a:solidFill>
                <a:srgbClr val="3A3A3A"/>
              </a:solidFill>
              <a:latin typeface="Arial" panose="020B0604020202020204" pitchFamily="34" charset="0"/>
            </a:endParaRPr>
          </a:p>
          <a:p>
            <a:endParaRPr lang="en-US" b="1" i="0" u="none" strike="noStrike" dirty="0">
              <a:solidFill>
                <a:srgbClr val="3A3A3A"/>
              </a:solidFill>
              <a:effectLst/>
              <a:latin typeface="Arial" panose="020B0604020202020204" pitchFamily="34" charset="0"/>
            </a:endParaRPr>
          </a:p>
          <a:p>
            <a:r>
              <a:rPr lang="en-US" b="1" i="0" u="none" strike="noStrike" dirty="0">
                <a:solidFill>
                  <a:srgbClr val="3A3A3A"/>
                </a:solidFill>
                <a:effectLst/>
                <a:latin typeface="Arial" panose="020B0604020202020204" pitchFamily="34" charset="0"/>
              </a:rPr>
              <a:t> The staff of teachers and coaches will impart a confidence within each student-athlete to fashion a dream goal, while equipping them with the necessary tools to obtain the reality of their every dream.</a:t>
            </a:r>
          </a:p>
          <a:p>
            <a:endParaRPr lang="en-US" b="1" dirty="0">
              <a:solidFill>
                <a:srgbClr val="3A3A3A"/>
              </a:solidFill>
              <a:latin typeface="Arial" panose="020B0604020202020204" pitchFamily="34" charset="0"/>
            </a:endParaRPr>
          </a:p>
          <a:p>
            <a:r>
              <a:rPr lang="en-US" b="1" i="0" u="none" strike="noStrike" dirty="0">
                <a:solidFill>
                  <a:srgbClr val="3A3A3A"/>
                </a:solidFill>
                <a:effectLst/>
                <a:latin typeface="Arial" panose="020B0604020202020204" pitchFamily="34" charset="0"/>
              </a:rPr>
              <a:t>In our unique setting, our student-athletes are surrounded by co-athletes who are common in the same bond, drive and ambition, that they share, to pursue a career in soccer; be it at the college level or beyond to the professional level; and are therefore able to shape a strong academic, athletic, and social foundation; one that will cause each student-athlete to excel for beyond the soccer field.</a:t>
            </a:r>
            <a:endParaRPr lang="en-US" dirty="0"/>
          </a:p>
          <a:p>
            <a:endParaRPr lang="en-US" dirty="0"/>
          </a:p>
        </p:txBody>
      </p:sp>
      <p:pic>
        <p:nvPicPr>
          <p:cNvPr id="2" name="Picture 1"/>
          <p:cNvPicPr>
            <a:picLocks noChangeAspect="1"/>
          </p:cNvPicPr>
          <p:nvPr/>
        </p:nvPicPr>
        <p:blipFill>
          <a:blip r:embed="rId3"/>
          <a:stretch>
            <a:fillRect/>
          </a:stretch>
        </p:blipFill>
        <p:spPr>
          <a:xfrm>
            <a:off x="-51964" y="7432484"/>
            <a:ext cx="10169009" cy="390178"/>
          </a:xfrm>
          <a:prstGeom prst="rect">
            <a:avLst/>
          </a:prstGeom>
        </p:spPr>
      </p:pic>
      <p:pic>
        <p:nvPicPr>
          <p:cNvPr id="3" name="Picture 2"/>
          <p:cNvPicPr>
            <a:picLocks noChangeAspect="1"/>
          </p:cNvPicPr>
          <p:nvPr/>
        </p:nvPicPr>
        <p:blipFill>
          <a:blip r:embed="rId4"/>
          <a:stretch>
            <a:fillRect/>
          </a:stretch>
        </p:blipFill>
        <p:spPr>
          <a:xfrm>
            <a:off x="2401596" y="7373044"/>
            <a:ext cx="5255207" cy="536494"/>
          </a:xfrm>
          <a:prstGeom prst="rect">
            <a:avLst/>
          </a:prstGeom>
        </p:spPr>
      </p:pic>
      <p:pic>
        <p:nvPicPr>
          <p:cNvPr id="4" name="Picture 3">
            <a:extLst>
              <a:ext uri="{FF2B5EF4-FFF2-40B4-BE49-F238E27FC236}">
                <a16:creationId xmlns:a16="http://schemas.microsoft.com/office/drawing/2014/main" id="{7FD5CDDE-83DF-42CD-A1D2-57B023392371}"/>
              </a:ext>
            </a:extLst>
          </p:cNvPr>
          <p:cNvPicPr>
            <a:picLocks noChangeAspect="1"/>
          </p:cNvPicPr>
          <p:nvPr/>
        </p:nvPicPr>
        <p:blipFill>
          <a:blip r:embed="rId5">
            <a:alphaModFix amt="5000"/>
          </a:blip>
          <a:stretch>
            <a:fillRect/>
          </a:stretch>
        </p:blipFill>
        <p:spPr>
          <a:xfrm>
            <a:off x="2819400" y="-334435"/>
            <a:ext cx="4038600" cy="7161784"/>
          </a:xfrm>
          <a:prstGeom prst="rect">
            <a:avLst/>
          </a:prstGeom>
        </p:spPr>
      </p:pic>
    </p:spTree>
    <p:extLst>
      <p:ext uri="{BB962C8B-B14F-4D97-AF65-F5344CB8AC3E}">
        <p14:creationId xmlns:p14="http://schemas.microsoft.com/office/powerpoint/2010/main" val="255662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2A7675CA-484B-400A-9E4B-434F2F8CFF24}"/>
              </a:ext>
            </a:extLst>
          </p:cNvPr>
          <p:cNvSpPr/>
          <p:nvPr/>
        </p:nvSpPr>
        <p:spPr>
          <a:xfrm>
            <a:off x="-12701" y="0"/>
            <a:ext cx="10058400" cy="7772400"/>
          </a:xfrm>
          <a:prstGeom prst="rect">
            <a:avLst/>
          </a:prstGeom>
          <a:blipFill>
            <a:blip r:embed="rId2" cstate="print"/>
            <a:stretch>
              <a:fillRect/>
            </a:stretch>
          </a:blipFill>
        </p:spPr>
        <p:txBody>
          <a:bodyPr wrap="square" lIns="0" tIns="0" rIns="0" bIns="0" rtlCol="0"/>
          <a:lstStyle/>
          <a:p>
            <a:endParaRPr dirty="0"/>
          </a:p>
        </p:txBody>
      </p:sp>
      <p:sp>
        <p:nvSpPr>
          <p:cNvPr id="5" name="object 4">
            <a:extLst>
              <a:ext uri="{FF2B5EF4-FFF2-40B4-BE49-F238E27FC236}">
                <a16:creationId xmlns:a16="http://schemas.microsoft.com/office/drawing/2014/main" id="{E1A16FB1-1D09-4407-8419-9DBB823FF2BD}"/>
              </a:ext>
            </a:extLst>
          </p:cNvPr>
          <p:cNvSpPr/>
          <p:nvPr/>
        </p:nvSpPr>
        <p:spPr>
          <a:xfrm>
            <a:off x="12701" y="-565484"/>
            <a:ext cx="3263899" cy="8001000"/>
          </a:xfrm>
          <a:prstGeom prst="rect">
            <a:avLst/>
          </a:prstGeom>
          <a:blipFill>
            <a:blip r:embed="rId3"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4C474DF1-5048-430C-982D-AC2C364AFB0E}"/>
              </a:ext>
            </a:extLst>
          </p:cNvPr>
          <p:cNvSpPr txBox="1"/>
          <p:nvPr/>
        </p:nvSpPr>
        <p:spPr>
          <a:xfrm>
            <a:off x="1371600" y="-47837"/>
            <a:ext cx="7467600" cy="769441"/>
          </a:xfrm>
          <a:prstGeom prst="rect">
            <a:avLst/>
          </a:prstGeom>
          <a:noFill/>
        </p:spPr>
        <p:txBody>
          <a:bodyPr wrap="square" rtlCol="0">
            <a:spAutoFit/>
          </a:bodyPr>
          <a:lstStyle/>
          <a:p>
            <a:pPr algn="ctr"/>
            <a:r>
              <a:rPr lang="es-UY" altLang="en-US" sz="4400" b="1" dirty="0">
                <a:solidFill>
                  <a:schemeClr val="tx1"/>
                </a:solidFill>
                <a:latin typeface="Times New Roman" panose="02020603050405020304" pitchFamily="18" charset="0"/>
                <a:cs typeface="Times New Roman" panose="02020603050405020304" pitchFamily="18" charset="0"/>
              </a:rPr>
              <a:t>STUDENT LIFE</a:t>
            </a:r>
            <a:endParaRPr lang="en-US" sz="4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D1764F-AB6B-4C24-9CB1-CCB998EE1920}"/>
              </a:ext>
            </a:extLst>
          </p:cNvPr>
          <p:cNvSpPr txBox="1"/>
          <p:nvPr/>
        </p:nvSpPr>
        <p:spPr>
          <a:xfrm>
            <a:off x="1676400" y="931545"/>
            <a:ext cx="8020049" cy="5909310"/>
          </a:xfrm>
          <a:prstGeom prst="rect">
            <a:avLst/>
          </a:prstGeom>
          <a:noFill/>
        </p:spPr>
        <p:txBody>
          <a:bodyPr wrap="square" rtlCol="0">
            <a:spAutoFit/>
          </a:bodyPr>
          <a:lstStyle/>
          <a:p>
            <a:r>
              <a:rPr lang="en-US" altLang="en-US" sz="2000" b="1" dirty="0">
                <a:latin typeface="Times New Roman" panose="02020603050405020304" pitchFamily="18" charset="0"/>
                <a:cs typeface="Times New Roman" panose="02020603050405020304" pitchFamily="18" charset="0"/>
              </a:rPr>
              <a:t>SIP SCHOOL OF EXCELLENCE </a:t>
            </a:r>
            <a:r>
              <a:rPr lang="en-US" altLang="en-US" sz="2000" dirty="0">
                <a:latin typeface="Times New Roman" panose="02020603050405020304" pitchFamily="18" charset="0"/>
                <a:cs typeface="Times New Roman" panose="02020603050405020304" pitchFamily="18" charset="0"/>
              </a:rPr>
              <a:t>is built on community, values, hard work and fearlessness.  As an organization, we surround ourselves with individuals who have an innate need and desire to pay it forward. </a:t>
            </a:r>
          </a:p>
          <a:p>
            <a:endParaRPr lang="en-US" alt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Our flexible learning solutions help you to balance travel, sports and family with innovative general honors, Career and Technical Education.</a:t>
            </a:r>
          </a:p>
          <a:p>
            <a:endParaRPr lang="en-US" alt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With physical exercise being crucial to our children’s health and overall well-being, we feel that this program will be an added boast to their development while aiding them, in discovery, how to partner with others in being apart of a team reliance environment; as well as, fosters their own individuality discovery.</a:t>
            </a:r>
          </a:p>
          <a:p>
            <a:endParaRPr lang="en-US" alt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We encourage and support zestful living and engaging approach to maturity in taking ownership of their life here.  They will be encouraged to make these independent decisions and choices, they are not without a team of adults that will guide, protect and counsel to ensure that each student-athlete has the necessary tools to guarantee success. </a:t>
            </a:r>
          </a:p>
          <a:p>
            <a:endParaRPr lang="en-US" dirty="0"/>
          </a:p>
        </p:txBody>
      </p:sp>
      <p:pic>
        <p:nvPicPr>
          <p:cNvPr id="2" name="Picture 1"/>
          <p:cNvPicPr>
            <a:picLocks noChangeAspect="1"/>
          </p:cNvPicPr>
          <p:nvPr/>
        </p:nvPicPr>
        <p:blipFill>
          <a:blip r:embed="rId4"/>
          <a:stretch>
            <a:fillRect/>
          </a:stretch>
        </p:blipFill>
        <p:spPr>
          <a:xfrm>
            <a:off x="-68006" y="7391400"/>
            <a:ext cx="10169009" cy="434294"/>
          </a:xfrm>
          <a:prstGeom prst="rect">
            <a:avLst/>
          </a:prstGeom>
        </p:spPr>
      </p:pic>
      <p:pic>
        <p:nvPicPr>
          <p:cNvPr id="3" name="Picture 2"/>
          <p:cNvPicPr>
            <a:picLocks noChangeAspect="1"/>
          </p:cNvPicPr>
          <p:nvPr/>
        </p:nvPicPr>
        <p:blipFill>
          <a:blip r:embed="rId5"/>
          <a:stretch>
            <a:fillRect/>
          </a:stretch>
        </p:blipFill>
        <p:spPr>
          <a:xfrm>
            <a:off x="2057400" y="7302720"/>
            <a:ext cx="5255207" cy="536494"/>
          </a:xfrm>
          <a:prstGeom prst="rect">
            <a:avLst/>
          </a:prstGeom>
        </p:spPr>
      </p:pic>
      <p:pic>
        <p:nvPicPr>
          <p:cNvPr id="8" name="Picture 7">
            <a:extLst>
              <a:ext uri="{FF2B5EF4-FFF2-40B4-BE49-F238E27FC236}">
                <a16:creationId xmlns:a16="http://schemas.microsoft.com/office/drawing/2014/main" id="{ED0A0F37-B669-49C4-AA8D-53EDAEE3147D}"/>
              </a:ext>
            </a:extLst>
          </p:cNvPr>
          <p:cNvPicPr>
            <a:picLocks noChangeAspect="1"/>
          </p:cNvPicPr>
          <p:nvPr/>
        </p:nvPicPr>
        <p:blipFill>
          <a:blip r:embed="rId6">
            <a:alphaModFix amt="35000"/>
          </a:blip>
          <a:stretch>
            <a:fillRect/>
          </a:stretch>
        </p:blipFill>
        <p:spPr>
          <a:xfrm>
            <a:off x="-68006" y="278855"/>
            <a:ext cx="4487606" cy="7163421"/>
          </a:xfrm>
          <a:prstGeom prst="rect">
            <a:avLst/>
          </a:prstGeom>
        </p:spPr>
      </p:pic>
    </p:spTree>
    <p:extLst>
      <p:ext uri="{BB962C8B-B14F-4D97-AF65-F5344CB8AC3E}">
        <p14:creationId xmlns:p14="http://schemas.microsoft.com/office/powerpoint/2010/main" val="384544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003AECF1-8F35-4E13-B83D-6C0931754B5E}"/>
              </a:ext>
            </a:extLst>
          </p:cNvPr>
          <p:cNvSpPr/>
          <p:nvPr/>
        </p:nvSpPr>
        <p:spPr>
          <a:xfrm>
            <a:off x="-12701" y="-565486"/>
            <a:ext cx="10058400" cy="8490285"/>
          </a:xfrm>
          <a:prstGeom prst="rect">
            <a:avLst/>
          </a:prstGeom>
          <a:blipFill>
            <a:blip r:embed="rId2" cstate="print"/>
            <a:stretch>
              <a:fillRect/>
            </a:stretch>
          </a:blipFill>
        </p:spPr>
        <p:txBody>
          <a:bodyPr wrap="square" lIns="0" tIns="0" rIns="0" bIns="0" rtlCol="0"/>
          <a:lstStyle/>
          <a:p>
            <a:endParaRPr dirty="0"/>
          </a:p>
        </p:txBody>
      </p:sp>
      <p:sp>
        <p:nvSpPr>
          <p:cNvPr id="5" name="object 4">
            <a:extLst>
              <a:ext uri="{FF2B5EF4-FFF2-40B4-BE49-F238E27FC236}">
                <a16:creationId xmlns:a16="http://schemas.microsoft.com/office/drawing/2014/main" id="{8B6E6B40-55A0-4A74-81E3-4F2EBB0B69F9}"/>
              </a:ext>
            </a:extLst>
          </p:cNvPr>
          <p:cNvSpPr/>
          <p:nvPr/>
        </p:nvSpPr>
        <p:spPr>
          <a:xfrm>
            <a:off x="24063" y="-451186"/>
            <a:ext cx="2947737" cy="8223585"/>
          </a:xfrm>
          <a:prstGeom prst="rect">
            <a:avLst/>
          </a:prstGeom>
          <a:blipFill>
            <a:blip r:embed="rId3"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4A07CCE3-AB03-400E-B92F-5C8753A6F770}"/>
              </a:ext>
            </a:extLst>
          </p:cNvPr>
          <p:cNvSpPr txBox="1"/>
          <p:nvPr/>
        </p:nvSpPr>
        <p:spPr>
          <a:xfrm>
            <a:off x="571881" y="-517361"/>
            <a:ext cx="7848600" cy="584775"/>
          </a:xfrm>
          <a:prstGeom prst="rect">
            <a:avLst/>
          </a:prstGeom>
          <a:noFill/>
        </p:spPr>
        <p:txBody>
          <a:bodyPr wrap="square" rtlCol="0">
            <a:spAutoFit/>
          </a:bodyPr>
          <a:lstStyle/>
          <a:p>
            <a:pPr algn="ctr"/>
            <a:r>
              <a:rPr lang="en-US" altLang="en-US" sz="3200" b="1" dirty="0">
                <a:latin typeface="Times New Roman" panose="02020603050405020304" pitchFamily="18" charset="0"/>
                <a:cs typeface="Times New Roman" panose="02020603050405020304" pitchFamily="18" charset="0"/>
              </a:rPr>
              <a:t>ACADEMIC CURRICULUM</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446E23D-55A1-4A9A-9B86-CD53EC529275}"/>
              </a:ext>
            </a:extLst>
          </p:cNvPr>
          <p:cNvSpPr txBox="1"/>
          <p:nvPr/>
        </p:nvSpPr>
        <p:spPr>
          <a:xfrm>
            <a:off x="397042" y="1676400"/>
            <a:ext cx="9601200" cy="5693866"/>
          </a:xfrm>
          <a:prstGeom prst="rect">
            <a:avLst/>
          </a:prstGeom>
          <a:noFill/>
        </p:spPr>
        <p:txBody>
          <a:bodyPr wrap="square" rtlCol="0">
            <a:spAutoFit/>
          </a:bodyPr>
          <a:lstStyle/>
          <a:p>
            <a:pPr>
              <a:defRPr/>
            </a:pPr>
            <a:endParaRPr lang="en-US" sz="2000" b="1" dirty="0">
              <a:latin typeface="Times New Roman" panose="02020603050405020304" pitchFamily="18" charset="0"/>
              <a:cs typeface="Times New Roman" panose="02020603050405020304" pitchFamily="18" charset="0"/>
            </a:endParaRPr>
          </a:p>
          <a:p>
            <a:pPr>
              <a:defRPr/>
            </a:pPr>
            <a:r>
              <a:rPr lang="en-US" sz="2000" b="1" dirty="0">
                <a:latin typeface="Times New Roman" panose="02020603050405020304" pitchFamily="18" charset="0"/>
                <a:cs typeface="Times New Roman" panose="02020603050405020304" pitchFamily="18" charset="0"/>
              </a:rPr>
              <a:t>SOCCER INTERNATIONAL PATHWAY </a:t>
            </a:r>
            <a:r>
              <a:rPr lang="en-US" sz="2000" dirty="0">
                <a:latin typeface="Times New Roman" panose="02020603050405020304" pitchFamily="18" charset="0"/>
                <a:cs typeface="Times New Roman" panose="02020603050405020304" pitchFamily="18" charset="0"/>
              </a:rPr>
              <a:t>is in exclusive partnership with a full-time US virtual public-school program that combines the best online and offline resources from leading educational publishers and curriculum specialist to deliver comprehensive, high-quality  High School and College online education. Students will have the best resources at their fingertips, S.I.P School of Excellence students will explore and master all required core subjects for the High school students: language arts, mathematics, science, and social studies.</a:t>
            </a:r>
          </a:p>
          <a:p>
            <a:pPr>
              <a:defRPr/>
            </a:pPr>
            <a:endParaRPr lang="en-US" sz="2000" dirty="0">
              <a:latin typeface="Times New Roman" panose="02020603050405020304" pitchFamily="18" charset="0"/>
              <a:cs typeface="Times New Roman" panose="02020603050405020304" pitchFamily="18" charset="0"/>
            </a:endParaRPr>
          </a:p>
          <a:p>
            <a:pPr>
              <a:defRPr/>
            </a:pPr>
            <a:r>
              <a:rPr lang="en-US" sz="2000" dirty="0">
                <a:latin typeface="Times New Roman" panose="02020603050405020304" pitchFamily="18" charset="0"/>
                <a:cs typeface="Times New Roman" panose="02020603050405020304" pitchFamily="18" charset="0"/>
              </a:rPr>
              <a:t>SIP School College program is your choice for higher education. </a:t>
            </a:r>
          </a:p>
          <a:p>
            <a:pPr>
              <a:defRPr/>
            </a:pPr>
            <a:endParaRPr lang="en-US" sz="2000" dirty="0">
              <a:latin typeface="Times New Roman" panose="02020603050405020304" pitchFamily="18" charset="0"/>
              <a:cs typeface="Times New Roman" panose="02020603050405020304" pitchFamily="18" charset="0"/>
            </a:endParaRPr>
          </a:p>
          <a:p>
            <a:pPr>
              <a:defRPr/>
            </a:pPr>
            <a:r>
              <a:rPr lang="en-US" sz="1800" dirty="0">
                <a:latin typeface="Times New Roman" panose="02020603050405020304" pitchFamily="18" charset="0"/>
                <a:cs typeface="Times New Roman" panose="02020603050405020304" pitchFamily="18" charset="0"/>
              </a:rPr>
              <a:t>Developed by a team of leading educational experts, Great Basin College Online (GBC Online) curriculum is one of the finest, most comprehensive programs available anywhere. It integrates the best learning materials for world-renowned educational publishers, including both online and offline resources, for a well-rounded learning experience. The GBC Online curriculum experts constantly evaluate and update the online courses to deliver the most effective results and to align with the United States Standards. In support of their personalized approach GBC Online designed and offers a robust selection of core courses and an exciting array of electives to give students choice and flexibility.</a:t>
            </a:r>
            <a:endParaRPr lang="en-US" dirty="0"/>
          </a:p>
          <a:p>
            <a:pPr>
              <a:defRPr/>
            </a:pPr>
            <a:endParaRPr lang="en-US" dirty="0"/>
          </a:p>
        </p:txBody>
      </p:sp>
      <p:pic>
        <p:nvPicPr>
          <p:cNvPr id="2" name="Picture 1"/>
          <p:cNvPicPr>
            <a:picLocks noChangeAspect="1"/>
          </p:cNvPicPr>
          <p:nvPr/>
        </p:nvPicPr>
        <p:blipFill>
          <a:blip r:embed="rId4"/>
          <a:stretch>
            <a:fillRect/>
          </a:stretch>
        </p:blipFill>
        <p:spPr>
          <a:xfrm>
            <a:off x="-68006" y="7577310"/>
            <a:ext cx="10169009" cy="390178"/>
          </a:xfrm>
          <a:prstGeom prst="rect">
            <a:avLst/>
          </a:prstGeom>
        </p:spPr>
      </p:pic>
      <p:pic>
        <p:nvPicPr>
          <p:cNvPr id="4" name="Picture 3"/>
          <p:cNvPicPr>
            <a:picLocks noChangeAspect="1"/>
          </p:cNvPicPr>
          <p:nvPr/>
        </p:nvPicPr>
        <p:blipFill rotWithShape="1">
          <a:blip r:embed="rId5"/>
          <a:srcRect b="4977"/>
          <a:stretch/>
        </p:blipFill>
        <p:spPr>
          <a:xfrm>
            <a:off x="7320848" y="-528197"/>
            <a:ext cx="2650864" cy="216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6"/>
          <a:stretch>
            <a:fillRect/>
          </a:stretch>
        </p:blipFill>
        <p:spPr>
          <a:xfrm>
            <a:off x="2247479" y="7504153"/>
            <a:ext cx="5255207" cy="536494"/>
          </a:xfrm>
          <a:prstGeom prst="rect">
            <a:avLst/>
          </a:prstGeom>
        </p:spPr>
      </p:pic>
      <p:pic>
        <p:nvPicPr>
          <p:cNvPr id="9" name="Picture 8">
            <a:extLst>
              <a:ext uri="{FF2B5EF4-FFF2-40B4-BE49-F238E27FC236}">
                <a16:creationId xmlns:a16="http://schemas.microsoft.com/office/drawing/2014/main" id="{BE65B973-AAD9-4CEC-8407-33132BACB7AE}"/>
              </a:ext>
            </a:extLst>
          </p:cNvPr>
          <p:cNvPicPr>
            <a:picLocks noChangeAspect="1"/>
          </p:cNvPicPr>
          <p:nvPr/>
        </p:nvPicPr>
        <p:blipFill>
          <a:blip r:embed="rId7"/>
          <a:stretch>
            <a:fillRect/>
          </a:stretch>
        </p:blipFill>
        <p:spPr>
          <a:xfrm>
            <a:off x="9136" y="304153"/>
            <a:ext cx="4487045" cy="7163421"/>
          </a:xfrm>
          <a:prstGeom prst="rect">
            <a:avLst/>
          </a:prstGeom>
        </p:spPr>
      </p:pic>
    </p:spTree>
    <p:extLst>
      <p:ext uri="{BB962C8B-B14F-4D97-AF65-F5344CB8AC3E}">
        <p14:creationId xmlns:p14="http://schemas.microsoft.com/office/powerpoint/2010/main" val="274692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C5EC4B5-1B80-46DF-82DE-40ACC4B72D23}"/>
              </a:ext>
            </a:extLst>
          </p:cNvPr>
          <p:cNvSpPr/>
          <p:nvPr/>
        </p:nvSpPr>
        <p:spPr>
          <a:xfrm>
            <a:off x="-12701" y="-565486"/>
            <a:ext cx="10058400" cy="8490285"/>
          </a:xfrm>
          <a:prstGeom prst="rect">
            <a:avLst/>
          </a:prstGeom>
          <a:blipFill>
            <a:blip r:embed="rId3" cstate="print"/>
            <a:stretch>
              <a:fillRect/>
            </a:stretch>
          </a:blipFill>
        </p:spPr>
        <p:txBody>
          <a:bodyPr wrap="square" lIns="0" tIns="0" rIns="0" bIns="0" rtlCol="0"/>
          <a:lstStyle/>
          <a:p>
            <a:pPr lvl="0" algn="ctr"/>
            <a:endParaRPr lang="en-US" sz="44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68006" y="7577311"/>
            <a:ext cx="10169009" cy="39017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391" y="4415855"/>
            <a:ext cx="4818948" cy="321263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698" y="5662080"/>
            <a:ext cx="4141678" cy="1097949"/>
          </a:xfrm>
          <a:prstGeom prst="rect">
            <a:avLst/>
          </a:prstGeom>
        </p:spPr>
      </p:pic>
      <p:pic>
        <p:nvPicPr>
          <p:cNvPr id="4" name="Picture 3"/>
          <p:cNvPicPr>
            <a:picLocks noChangeAspect="1"/>
          </p:cNvPicPr>
          <p:nvPr/>
        </p:nvPicPr>
        <p:blipFill>
          <a:blip r:embed="rId7"/>
          <a:stretch>
            <a:fillRect/>
          </a:stretch>
        </p:blipFill>
        <p:spPr>
          <a:xfrm>
            <a:off x="2285353" y="7495597"/>
            <a:ext cx="5255207" cy="536494"/>
          </a:xfrm>
          <a:prstGeom prst="rect">
            <a:avLst/>
          </a:prstGeom>
        </p:spPr>
      </p:pic>
      <p:sp>
        <p:nvSpPr>
          <p:cNvPr id="5" name="TextBox 4"/>
          <p:cNvSpPr txBox="1"/>
          <p:nvPr/>
        </p:nvSpPr>
        <p:spPr>
          <a:xfrm>
            <a:off x="901986" y="-313271"/>
            <a:ext cx="8458200" cy="1477328"/>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en-US" sz="3600" b="1" dirty="0">
                <a:solidFill>
                  <a:prstClr val="black"/>
                </a:solidFill>
                <a:latin typeface="Times New Roman" panose="02020603050405020304" pitchFamily="18" charset="0"/>
                <a:cs typeface="Times New Roman" panose="02020603050405020304" pitchFamily="18" charset="0"/>
              </a:rPr>
              <a:t>Our Partnering Schools are Accredited in US and Internationally</a:t>
            </a:r>
          </a:p>
          <a:p>
            <a:endParaRPr lang="en-US" dirty="0"/>
          </a:p>
        </p:txBody>
      </p:sp>
      <p:pic>
        <p:nvPicPr>
          <p:cNvPr id="7" name="Picture 6">
            <a:extLst>
              <a:ext uri="{FF2B5EF4-FFF2-40B4-BE49-F238E27FC236}">
                <a16:creationId xmlns:a16="http://schemas.microsoft.com/office/drawing/2014/main" id="{4974EB5B-62C0-4223-A0F8-6A7A80EAE8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2504" y="1218613"/>
            <a:ext cx="4087988" cy="3626185"/>
          </a:xfrm>
          <a:prstGeom prst="rect">
            <a:avLst/>
          </a:prstGeom>
        </p:spPr>
      </p:pic>
    </p:spTree>
    <p:extLst>
      <p:ext uri="{BB962C8B-B14F-4D97-AF65-F5344CB8AC3E}">
        <p14:creationId xmlns:p14="http://schemas.microsoft.com/office/powerpoint/2010/main" val="338946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D89A6E6-01FD-4BE1-BE8A-51F393E48167}"/>
              </a:ext>
            </a:extLst>
          </p:cNvPr>
          <p:cNvSpPr/>
          <p:nvPr/>
        </p:nvSpPr>
        <p:spPr>
          <a:xfrm>
            <a:off x="-12701" y="-565486"/>
            <a:ext cx="10058400" cy="8566485"/>
          </a:xfrm>
          <a:prstGeom prst="rect">
            <a:avLst/>
          </a:prstGeom>
          <a:blipFill>
            <a:blip r:embed="rId2" cstate="print"/>
            <a:stretch>
              <a:fillRect/>
            </a:stretch>
          </a:blipFill>
        </p:spPr>
        <p:txBody>
          <a:bodyPr wrap="square" lIns="0" tIns="0" rIns="0" bIns="0" rtlCol="0"/>
          <a:lstStyle/>
          <a:p>
            <a:endParaRPr/>
          </a:p>
        </p:txBody>
      </p:sp>
      <p:sp>
        <p:nvSpPr>
          <p:cNvPr id="3" name="object 4">
            <a:extLst>
              <a:ext uri="{FF2B5EF4-FFF2-40B4-BE49-F238E27FC236}">
                <a16:creationId xmlns:a16="http://schemas.microsoft.com/office/drawing/2014/main" id="{2148D413-7AAD-4B83-9768-BFF99B726BD1}"/>
              </a:ext>
            </a:extLst>
          </p:cNvPr>
          <p:cNvSpPr/>
          <p:nvPr/>
        </p:nvSpPr>
        <p:spPr>
          <a:xfrm>
            <a:off x="36765" y="-565486"/>
            <a:ext cx="2782636" cy="8566484"/>
          </a:xfrm>
          <a:prstGeom prst="rect">
            <a:avLst/>
          </a:prstGeom>
          <a:blipFill>
            <a:blip r:embed="rId3"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11916131-22AF-4384-83D4-5ED33B14EDC0}"/>
              </a:ext>
            </a:extLst>
          </p:cNvPr>
          <p:cNvSpPr txBox="1"/>
          <p:nvPr/>
        </p:nvSpPr>
        <p:spPr>
          <a:xfrm>
            <a:off x="1143001" y="-25400"/>
            <a:ext cx="8077200" cy="646331"/>
          </a:xfrm>
          <a:prstGeom prst="rect">
            <a:avLst/>
          </a:prstGeom>
          <a:noFill/>
        </p:spPr>
        <p:txBody>
          <a:bodyPr wrap="square" rtlCol="0">
            <a:spAutoFit/>
          </a:bodyPr>
          <a:lstStyle/>
          <a:p>
            <a:pPr algn="ctr"/>
            <a:r>
              <a:rPr lang="es-UY" altLang="en-US" sz="3600" b="1" dirty="0">
                <a:solidFill>
                  <a:schemeClr val="tx1"/>
                </a:solidFill>
                <a:latin typeface="Times New Roman" panose="02020603050405020304" pitchFamily="18" charset="0"/>
                <a:cs typeface="Times New Roman" panose="02020603050405020304" pitchFamily="18" charset="0"/>
              </a:rPr>
              <a:t>SOCCER PROGRAM</a:t>
            </a:r>
            <a:endParaRPr lang="en-US"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F7F5153-BEEC-4349-884C-CCB63C25E7B9}"/>
              </a:ext>
            </a:extLst>
          </p:cNvPr>
          <p:cNvSpPr txBox="1"/>
          <p:nvPr/>
        </p:nvSpPr>
        <p:spPr>
          <a:xfrm>
            <a:off x="1362295" y="1340182"/>
            <a:ext cx="8458200" cy="4755148"/>
          </a:xfrm>
          <a:prstGeom prst="rect">
            <a:avLst/>
          </a:prstGeom>
          <a:noFill/>
        </p:spPr>
        <p:txBody>
          <a:bodyPr wrap="square" rtlCol="0">
            <a:spAutoFit/>
          </a:bodyPr>
          <a:lstStyle/>
          <a:p>
            <a:r>
              <a:rPr lang="es-ES" altLang="en-US" sz="2000" b="1" dirty="0">
                <a:latin typeface="Times New Roman" panose="02020603050405020304" pitchFamily="18" charset="0"/>
                <a:cs typeface="Times New Roman" panose="02020603050405020304" pitchFamily="18" charset="0"/>
              </a:rPr>
              <a:t>SIP</a:t>
            </a:r>
            <a:r>
              <a:rPr lang="es-ES" altLang="en-US" sz="2000" dirty="0">
                <a:latin typeface="Times New Roman" panose="02020603050405020304" pitchFamily="18" charset="0"/>
                <a:cs typeface="Times New Roman" panose="02020603050405020304" pitchFamily="18" charset="0"/>
              </a:rPr>
              <a:t> is a culmination </a:t>
            </a:r>
            <a:r>
              <a:rPr lang="es-ES" altLang="en-US" sz="2000" dirty="0" err="1">
                <a:latin typeface="Times New Roman" panose="02020603050405020304" pitchFamily="18" charset="0"/>
                <a:cs typeface="Times New Roman" panose="02020603050405020304" pitchFamily="18" charset="0"/>
              </a:rPr>
              <a:t>of</a:t>
            </a:r>
            <a:r>
              <a:rPr lang="es-ES" altLang="en-US" sz="2000" dirty="0">
                <a:latin typeface="Times New Roman" panose="02020603050405020304" pitchFamily="18" charset="0"/>
                <a:cs typeface="Times New Roman" panose="02020603050405020304" pitchFamily="18" charset="0"/>
              </a:rPr>
              <a:t> local Soccer clubs, and profesional coaches who have played and coaches at every level, in Europe.  This allows SIP SCHOOL OF EXCELLENCE to offer a completely unique coaching and evaluation experience that is above any other. </a:t>
            </a:r>
          </a:p>
          <a:p>
            <a:endParaRPr lang="es-ES" altLang="en-US" sz="2000" dirty="0">
              <a:latin typeface="Times New Roman" panose="02020603050405020304" pitchFamily="18" charset="0"/>
              <a:cs typeface="Times New Roman" panose="02020603050405020304" pitchFamily="18" charset="0"/>
            </a:endParaRPr>
          </a:p>
          <a:p>
            <a:r>
              <a:rPr lang="es-ES" altLang="en-US" sz="2000" dirty="0">
                <a:latin typeface="Times New Roman" panose="02020603050405020304" pitchFamily="18" charset="0"/>
                <a:cs typeface="Times New Roman" panose="02020603050405020304" pitchFamily="18" charset="0"/>
              </a:rPr>
              <a:t>This soccer, focus-specific program includes a daily régimen of individual and team training, </a:t>
            </a:r>
            <a:r>
              <a:rPr lang="es-ES" altLang="en-US" sz="2000" dirty="0" err="1">
                <a:latin typeface="Times New Roman" panose="02020603050405020304" pitchFamily="18" charset="0"/>
                <a:cs typeface="Times New Roman" panose="02020603050405020304" pitchFamily="18" charset="0"/>
              </a:rPr>
              <a:t>games</a:t>
            </a:r>
            <a:r>
              <a:rPr lang="es-ES" altLang="en-US" sz="2000" dirty="0">
                <a:latin typeface="Times New Roman" panose="02020603050405020304" pitchFamily="18" charset="0"/>
                <a:cs typeface="Times New Roman" panose="02020603050405020304" pitchFamily="18" charset="0"/>
              </a:rPr>
              <a:t>, soccer specific conditioning, speed and strength training and ongoing individualized assesments.  This includes weekly mental conditioning, visión and awareness training, nutritional coaching and leadership sessions </a:t>
            </a:r>
            <a:r>
              <a:rPr lang="es-ES" altLang="en-US" sz="2000" dirty="0" err="1">
                <a:latin typeface="Times New Roman" panose="02020603050405020304" pitchFamily="18" charset="0"/>
                <a:cs typeface="Times New Roman" panose="02020603050405020304" pitchFamily="18" charset="0"/>
              </a:rPr>
              <a:t>with</a:t>
            </a:r>
            <a:r>
              <a:rPr lang="es-ES" altLang="en-US" sz="2000" dirty="0">
                <a:latin typeface="Times New Roman" panose="02020603050405020304" pitchFamily="18" charset="0"/>
                <a:cs typeface="Times New Roman" panose="02020603050405020304" pitchFamily="18" charset="0"/>
              </a:rPr>
              <a:t> a focus on life skills. </a:t>
            </a:r>
          </a:p>
          <a:p>
            <a:pPr>
              <a:spcAft>
                <a:spcPts val="600"/>
              </a:spcAft>
            </a:pPr>
            <a:endParaRPr lang="es-ES" altLang="en-US" sz="2000" dirty="0">
              <a:latin typeface="Times New Roman" panose="02020603050405020304" pitchFamily="18" charset="0"/>
              <a:cs typeface="Times New Roman" panose="02020603050405020304" pitchFamily="18" charset="0"/>
            </a:endParaRPr>
          </a:p>
          <a:p>
            <a:r>
              <a:rPr lang="es-ES" altLang="en-US" sz="2000" dirty="0">
                <a:latin typeface="Times New Roman" panose="02020603050405020304" pitchFamily="18" charset="0"/>
                <a:cs typeface="Times New Roman" panose="02020603050405020304" pitchFamily="18" charset="0"/>
              </a:rPr>
              <a:t>The predominant goal of SIP </a:t>
            </a:r>
            <a:r>
              <a:rPr lang="en-US" altLang="en-US" sz="2000" dirty="0">
                <a:latin typeface="Times New Roman" panose="02020603050405020304" pitchFamily="18" charset="0"/>
                <a:cs typeface="Times New Roman" panose="02020603050405020304" pitchFamily="18" charset="0"/>
              </a:rPr>
              <a:t>SCHOOL OF EXCELLENCE</a:t>
            </a:r>
            <a:r>
              <a:rPr lang="es-ES" altLang="en-US" sz="2000" dirty="0">
                <a:latin typeface="Times New Roman" panose="02020603050405020304" pitchFamily="18" charset="0"/>
                <a:cs typeface="Times New Roman" panose="02020603050405020304" pitchFamily="18" charset="0"/>
              </a:rPr>
              <a:t> is to maximize each student-athlete’s potential and make a difference in their life and future. </a:t>
            </a:r>
          </a:p>
          <a:p>
            <a:endParaRPr lang="es-ES" altLang="en-US" sz="2000" dirty="0">
              <a:latin typeface="Times New Roman" panose="02020603050405020304" pitchFamily="18" charset="0"/>
              <a:cs typeface="Times New Roman" panose="02020603050405020304" pitchFamily="18" charset="0"/>
            </a:endParaRPr>
          </a:p>
          <a:p>
            <a:endParaRPr lang="en-US" dirty="0"/>
          </a:p>
        </p:txBody>
      </p:sp>
      <p:pic>
        <p:nvPicPr>
          <p:cNvPr id="5" name="Picture 4"/>
          <p:cNvPicPr>
            <a:picLocks noChangeAspect="1"/>
          </p:cNvPicPr>
          <p:nvPr/>
        </p:nvPicPr>
        <p:blipFill>
          <a:blip r:embed="rId4"/>
          <a:stretch>
            <a:fillRect/>
          </a:stretch>
        </p:blipFill>
        <p:spPr>
          <a:xfrm>
            <a:off x="-68006" y="7696200"/>
            <a:ext cx="10169009" cy="390178"/>
          </a:xfrm>
          <a:prstGeom prst="rect">
            <a:avLst/>
          </a:prstGeom>
        </p:spPr>
      </p:pic>
      <p:pic>
        <p:nvPicPr>
          <p:cNvPr id="6" name="Picture 5"/>
          <p:cNvPicPr>
            <a:picLocks noChangeAspect="1"/>
          </p:cNvPicPr>
          <p:nvPr/>
        </p:nvPicPr>
        <p:blipFill>
          <a:blip r:embed="rId5"/>
          <a:stretch>
            <a:fillRect/>
          </a:stretch>
        </p:blipFill>
        <p:spPr>
          <a:xfrm>
            <a:off x="2190541" y="7623042"/>
            <a:ext cx="5255207" cy="536494"/>
          </a:xfrm>
          <a:prstGeom prst="rect">
            <a:avLst/>
          </a:prstGeom>
        </p:spPr>
      </p:pic>
      <p:pic>
        <p:nvPicPr>
          <p:cNvPr id="7" name="Picture 6">
            <a:extLst>
              <a:ext uri="{FF2B5EF4-FFF2-40B4-BE49-F238E27FC236}">
                <a16:creationId xmlns:a16="http://schemas.microsoft.com/office/drawing/2014/main" id="{DE63747A-401B-417A-834E-815B90628E0C}"/>
              </a:ext>
            </a:extLst>
          </p:cNvPr>
          <p:cNvPicPr>
            <a:picLocks noChangeAspect="1"/>
          </p:cNvPicPr>
          <p:nvPr/>
        </p:nvPicPr>
        <p:blipFill>
          <a:blip r:embed="rId6"/>
          <a:stretch>
            <a:fillRect/>
          </a:stretch>
        </p:blipFill>
        <p:spPr>
          <a:xfrm>
            <a:off x="2772975" y="496200"/>
            <a:ext cx="4487045" cy="7163421"/>
          </a:xfrm>
          <a:prstGeom prst="rect">
            <a:avLst/>
          </a:prstGeom>
        </p:spPr>
      </p:pic>
    </p:spTree>
    <p:extLst>
      <p:ext uri="{BB962C8B-B14F-4D97-AF65-F5344CB8AC3E}">
        <p14:creationId xmlns:p14="http://schemas.microsoft.com/office/powerpoint/2010/main" val="156264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D89A6E6-01FD-4BE1-BE8A-51F393E48167}"/>
              </a:ext>
            </a:extLst>
          </p:cNvPr>
          <p:cNvSpPr/>
          <p:nvPr/>
        </p:nvSpPr>
        <p:spPr>
          <a:xfrm>
            <a:off x="28452" y="-548861"/>
            <a:ext cx="10058400" cy="8566485"/>
          </a:xfrm>
          <a:prstGeom prst="rect">
            <a:avLst/>
          </a:prstGeom>
          <a:blipFill>
            <a:blip r:embed="rId2" cstate="print"/>
            <a:stretch>
              <a:fillRect/>
            </a:stretch>
          </a:blipFill>
        </p:spPr>
        <p:txBody>
          <a:bodyPr wrap="square" lIns="0" tIns="0" rIns="0" bIns="0" rtlCol="0"/>
          <a:lstStyle/>
          <a:p>
            <a:endParaRPr/>
          </a:p>
        </p:txBody>
      </p:sp>
      <p:sp>
        <p:nvSpPr>
          <p:cNvPr id="3" name="object 4">
            <a:extLst>
              <a:ext uri="{FF2B5EF4-FFF2-40B4-BE49-F238E27FC236}">
                <a16:creationId xmlns:a16="http://schemas.microsoft.com/office/drawing/2014/main" id="{2148D413-7AAD-4B83-9768-BFF99B726BD1}"/>
              </a:ext>
            </a:extLst>
          </p:cNvPr>
          <p:cNvSpPr/>
          <p:nvPr/>
        </p:nvSpPr>
        <p:spPr>
          <a:xfrm>
            <a:off x="36765" y="-565486"/>
            <a:ext cx="2782636" cy="8566484"/>
          </a:xfrm>
          <a:prstGeom prst="rect">
            <a:avLst/>
          </a:prstGeom>
          <a:blipFill>
            <a:blip r:embed="rId3"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11916131-22AF-4384-83D4-5ED33B14EDC0}"/>
              </a:ext>
            </a:extLst>
          </p:cNvPr>
          <p:cNvSpPr txBox="1"/>
          <p:nvPr/>
        </p:nvSpPr>
        <p:spPr>
          <a:xfrm>
            <a:off x="1122823" y="-333075"/>
            <a:ext cx="8077200" cy="523220"/>
          </a:xfrm>
          <a:prstGeom prst="rect">
            <a:avLst/>
          </a:prstGeom>
          <a:noFill/>
        </p:spPr>
        <p:txBody>
          <a:bodyPr wrap="square" rtlCol="0">
            <a:spAutoFit/>
          </a:bodyPr>
          <a:lstStyle/>
          <a:p>
            <a:pPr algn="ctr"/>
            <a:r>
              <a:rPr lang="es-UY" sz="2800" b="1" dirty="0">
                <a:latin typeface="Times New Roman" panose="02020603050405020304" pitchFamily="18" charset="0"/>
                <a:cs typeface="Times New Roman" panose="02020603050405020304" pitchFamily="18" charset="0"/>
              </a:rPr>
              <a:t>SOME OUR PARTERING BELGIAN CLUBS</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68006" y="7696200"/>
            <a:ext cx="10169009" cy="390178"/>
          </a:xfrm>
          <a:prstGeom prst="rect">
            <a:avLst/>
          </a:prstGeom>
        </p:spPr>
      </p:pic>
      <p:pic>
        <p:nvPicPr>
          <p:cNvPr id="6" name="Picture 5"/>
          <p:cNvPicPr>
            <a:picLocks noChangeAspect="1"/>
          </p:cNvPicPr>
          <p:nvPr/>
        </p:nvPicPr>
        <p:blipFill>
          <a:blip r:embed="rId5"/>
          <a:stretch>
            <a:fillRect/>
          </a:stretch>
        </p:blipFill>
        <p:spPr>
          <a:xfrm>
            <a:off x="2190541" y="7623042"/>
            <a:ext cx="5255207" cy="536494"/>
          </a:xfrm>
          <a:prstGeom prst="rect">
            <a:avLst/>
          </a:prstGeom>
        </p:spPr>
      </p:pic>
      <p:pic>
        <p:nvPicPr>
          <p:cNvPr id="10" name="Picture 9">
            <a:extLst>
              <a:ext uri="{FF2B5EF4-FFF2-40B4-BE49-F238E27FC236}">
                <a16:creationId xmlns:a16="http://schemas.microsoft.com/office/drawing/2014/main" id="{DB3C615C-262E-4EFB-B7A5-7F0FC17192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484" y="539747"/>
            <a:ext cx="1886340" cy="1886340"/>
          </a:xfrm>
          <a:prstGeom prst="rect">
            <a:avLst/>
          </a:prstGeom>
        </p:spPr>
      </p:pic>
      <p:pic>
        <p:nvPicPr>
          <p:cNvPr id="12" name="Picture 11">
            <a:extLst>
              <a:ext uri="{FF2B5EF4-FFF2-40B4-BE49-F238E27FC236}">
                <a16:creationId xmlns:a16="http://schemas.microsoft.com/office/drawing/2014/main" id="{D168EF18-169B-4E87-8E1F-8C090F0B2C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683" y="539747"/>
            <a:ext cx="1982204" cy="1982204"/>
          </a:xfrm>
          <a:prstGeom prst="rect">
            <a:avLst/>
          </a:prstGeom>
        </p:spPr>
      </p:pic>
      <p:pic>
        <p:nvPicPr>
          <p:cNvPr id="14" name="Picture 13">
            <a:extLst>
              <a:ext uri="{FF2B5EF4-FFF2-40B4-BE49-F238E27FC236}">
                <a16:creationId xmlns:a16="http://schemas.microsoft.com/office/drawing/2014/main" id="{CCC84DD1-9534-4E84-A1CE-5E5E2CC432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0278" y="646765"/>
            <a:ext cx="1689670" cy="1662917"/>
          </a:xfrm>
          <a:prstGeom prst="rect">
            <a:avLst/>
          </a:prstGeom>
        </p:spPr>
      </p:pic>
      <p:pic>
        <p:nvPicPr>
          <p:cNvPr id="16" name="Picture 15">
            <a:extLst>
              <a:ext uri="{FF2B5EF4-FFF2-40B4-BE49-F238E27FC236}">
                <a16:creationId xmlns:a16="http://schemas.microsoft.com/office/drawing/2014/main" id="{38E4ABAE-1ACF-447C-8388-400B73AA28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6487" y="655699"/>
            <a:ext cx="1406156" cy="1763555"/>
          </a:xfrm>
          <a:prstGeom prst="rect">
            <a:avLst/>
          </a:prstGeom>
        </p:spPr>
      </p:pic>
      <p:pic>
        <p:nvPicPr>
          <p:cNvPr id="18" name="Picture 17">
            <a:extLst>
              <a:ext uri="{FF2B5EF4-FFF2-40B4-BE49-F238E27FC236}">
                <a16:creationId xmlns:a16="http://schemas.microsoft.com/office/drawing/2014/main" id="{4FAFC85F-87BF-4497-8589-727E43826F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87129" y="267090"/>
            <a:ext cx="1684939" cy="2198845"/>
          </a:xfrm>
          <a:prstGeom prst="rect">
            <a:avLst/>
          </a:prstGeom>
        </p:spPr>
      </p:pic>
      <p:pic>
        <p:nvPicPr>
          <p:cNvPr id="20" name="Picture 19">
            <a:extLst>
              <a:ext uri="{FF2B5EF4-FFF2-40B4-BE49-F238E27FC236}">
                <a16:creationId xmlns:a16="http://schemas.microsoft.com/office/drawing/2014/main" id="{CC4D8978-E685-47D0-AD3B-8017D5C83E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2949" y="920713"/>
            <a:ext cx="1322828" cy="1388969"/>
          </a:xfrm>
          <a:prstGeom prst="rect">
            <a:avLst/>
          </a:prstGeom>
        </p:spPr>
      </p:pic>
      <p:pic>
        <p:nvPicPr>
          <p:cNvPr id="22" name="Picture 21">
            <a:extLst>
              <a:ext uri="{FF2B5EF4-FFF2-40B4-BE49-F238E27FC236}">
                <a16:creationId xmlns:a16="http://schemas.microsoft.com/office/drawing/2014/main" id="{FEF30E5B-92E7-4AA8-AE00-057967D31C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 y="2594189"/>
            <a:ext cx="1695726" cy="1763555"/>
          </a:xfrm>
          <a:prstGeom prst="rect">
            <a:avLst/>
          </a:prstGeom>
        </p:spPr>
      </p:pic>
      <p:pic>
        <p:nvPicPr>
          <p:cNvPr id="24" name="Picture 23">
            <a:extLst>
              <a:ext uri="{FF2B5EF4-FFF2-40B4-BE49-F238E27FC236}">
                <a16:creationId xmlns:a16="http://schemas.microsoft.com/office/drawing/2014/main" id="{53711FEC-A293-4B5B-960D-7AFF87B302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57131" y="2690648"/>
            <a:ext cx="1759367" cy="1759367"/>
          </a:xfrm>
          <a:prstGeom prst="rect">
            <a:avLst/>
          </a:prstGeom>
        </p:spPr>
      </p:pic>
      <p:pic>
        <p:nvPicPr>
          <p:cNvPr id="26" name="Picture 25">
            <a:extLst>
              <a:ext uri="{FF2B5EF4-FFF2-40B4-BE49-F238E27FC236}">
                <a16:creationId xmlns:a16="http://schemas.microsoft.com/office/drawing/2014/main" id="{BF7D11C8-A3BF-4BB5-A3F8-CA043A21890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66423" y="2890318"/>
            <a:ext cx="1237464" cy="1467426"/>
          </a:xfrm>
          <a:prstGeom prst="rect">
            <a:avLst/>
          </a:prstGeom>
        </p:spPr>
      </p:pic>
      <p:pic>
        <p:nvPicPr>
          <p:cNvPr id="28" name="Picture 27">
            <a:extLst>
              <a:ext uri="{FF2B5EF4-FFF2-40B4-BE49-F238E27FC236}">
                <a16:creationId xmlns:a16="http://schemas.microsoft.com/office/drawing/2014/main" id="{CA549B0D-4B2E-4CA9-B55D-88DA3D54B5C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69742" y="2906625"/>
            <a:ext cx="1273745" cy="1555309"/>
          </a:xfrm>
          <a:prstGeom prst="rect">
            <a:avLst/>
          </a:prstGeom>
        </p:spPr>
      </p:pic>
      <p:pic>
        <p:nvPicPr>
          <p:cNvPr id="30" name="Picture 29">
            <a:extLst>
              <a:ext uri="{FF2B5EF4-FFF2-40B4-BE49-F238E27FC236}">
                <a16:creationId xmlns:a16="http://schemas.microsoft.com/office/drawing/2014/main" id="{EF808BC2-ABFC-4467-9642-60E1D94908B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44578" y="2842322"/>
            <a:ext cx="1273746" cy="1631459"/>
          </a:xfrm>
          <a:prstGeom prst="rect">
            <a:avLst/>
          </a:prstGeom>
        </p:spPr>
      </p:pic>
      <p:pic>
        <p:nvPicPr>
          <p:cNvPr id="32" name="Picture 31">
            <a:extLst>
              <a:ext uri="{FF2B5EF4-FFF2-40B4-BE49-F238E27FC236}">
                <a16:creationId xmlns:a16="http://schemas.microsoft.com/office/drawing/2014/main" id="{F41063E8-A975-480C-B620-AA541C02AFF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824" y="4586331"/>
            <a:ext cx="1245261" cy="1553276"/>
          </a:xfrm>
          <a:prstGeom prst="rect">
            <a:avLst/>
          </a:prstGeom>
        </p:spPr>
      </p:pic>
      <p:pic>
        <p:nvPicPr>
          <p:cNvPr id="38" name="Picture 37">
            <a:extLst>
              <a:ext uri="{FF2B5EF4-FFF2-40B4-BE49-F238E27FC236}">
                <a16:creationId xmlns:a16="http://schemas.microsoft.com/office/drawing/2014/main" id="{FA3267C0-56E0-4BBD-B728-5E523144C30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83622" y="4539323"/>
            <a:ext cx="1073842" cy="1540727"/>
          </a:xfrm>
          <a:prstGeom prst="rect">
            <a:avLst/>
          </a:prstGeom>
        </p:spPr>
      </p:pic>
      <p:pic>
        <p:nvPicPr>
          <p:cNvPr id="40" name="Picture 39">
            <a:extLst>
              <a:ext uri="{FF2B5EF4-FFF2-40B4-BE49-F238E27FC236}">
                <a16:creationId xmlns:a16="http://schemas.microsoft.com/office/drawing/2014/main" id="{38EA30A4-7C79-4BB4-A6FD-CC08AA7F552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86212" y="4569207"/>
            <a:ext cx="1796631" cy="1535479"/>
          </a:xfrm>
          <a:prstGeom prst="rect">
            <a:avLst/>
          </a:prstGeom>
        </p:spPr>
      </p:pic>
      <p:pic>
        <p:nvPicPr>
          <p:cNvPr id="42" name="Picture 41">
            <a:extLst>
              <a:ext uri="{FF2B5EF4-FFF2-40B4-BE49-F238E27FC236}">
                <a16:creationId xmlns:a16="http://schemas.microsoft.com/office/drawing/2014/main" id="{BF5CB2BE-6407-4514-86A3-9B0F334D2E7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12551" y="4470950"/>
            <a:ext cx="1560579" cy="1560579"/>
          </a:xfrm>
          <a:prstGeom prst="rect">
            <a:avLst/>
          </a:prstGeom>
        </p:spPr>
      </p:pic>
      <p:pic>
        <p:nvPicPr>
          <p:cNvPr id="44" name="Picture 43">
            <a:extLst>
              <a:ext uri="{FF2B5EF4-FFF2-40B4-BE49-F238E27FC236}">
                <a16:creationId xmlns:a16="http://schemas.microsoft.com/office/drawing/2014/main" id="{8FF9A2AF-6E11-458F-88A6-BE53D188E6A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293161" y="4435509"/>
            <a:ext cx="1631459" cy="1631459"/>
          </a:xfrm>
          <a:prstGeom prst="rect">
            <a:avLst/>
          </a:prstGeom>
        </p:spPr>
      </p:pic>
      <p:pic>
        <p:nvPicPr>
          <p:cNvPr id="46" name="Picture 45">
            <a:extLst>
              <a:ext uri="{FF2B5EF4-FFF2-40B4-BE49-F238E27FC236}">
                <a16:creationId xmlns:a16="http://schemas.microsoft.com/office/drawing/2014/main" id="{C619863A-D35F-46F3-A96D-5D5D6CD12FC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77678" y="4668372"/>
            <a:ext cx="1056162" cy="1471235"/>
          </a:xfrm>
          <a:prstGeom prst="rect">
            <a:avLst/>
          </a:prstGeom>
        </p:spPr>
      </p:pic>
      <p:pic>
        <p:nvPicPr>
          <p:cNvPr id="48" name="Picture 47">
            <a:extLst>
              <a:ext uri="{FF2B5EF4-FFF2-40B4-BE49-F238E27FC236}">
                <a16:creationId xmlns:a16="http://schemas.microsoft.com/office/drawing/2014/main" id="{E3A96B75-FA4F-409E-9D4C-6E7CB282F16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597607" y="2690648"/>
            <a:ext cx="1635710" cy="1822525"/>
          </a:xfrm>
          <a:prstGeom prst="rect">
            <a:avLst/>
          </a:prstGeom>
        </p:spPr>
      </p:pic>
      <p:pic>
        <p:nvPicPr>
          <p:cNvPr id="50" name="Picture 49">
            <a:extLst>
              <a:ext uri="{FF2B5EF4-FFF2-40B4-BE49-F238E27FC236}">
                <a16:creationId xmlns:a16="http://schemas.microsoft.com/office/drawing/2014/main" id="{47C1B929-A7E1-42AB-979A-58691F6225B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304" y="6225699"/>
            <a:ext cx="1130300" cy="1511300"/>
          </a:xfrm>
          <a:prstGeom prst="rect">
            <a:avLst/>
          </a:prstGeom>
        </p:spPr>
      </p:pic>
      <p:pic>
        <p:nvPicPr>
          <p:cNvPr id="52" name="Picture 51">
            <a:extLst>
              <a:ext uri="{FF2B5EF4-FFF2-40B4-BE49-F238E27FC236}">
                <a16:creationId xmlns:a16="http://schemas.microsoft.com/office/drawing/2014/main" id="{2854F8EE-9691-45E6-BF88-37857016EBDB}"/>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33213" y="6217790"/>
            <a:ext cx="1386188" cy="1505405"/>
          </a:xfrm>
          <a:prstGeom prst="rect">
            <a:avLst/>
          </a:prstGeom>
        </p:spPr>
      </p:pic>
      <p:pic>
        <p:nvPicPr>
          <p:cNvPr id="54" name="Picture 53">
            <a:extLst>
              <a:ext uri="{FF2B5EF4-FFF2-40B4-BE49-F238E27FC236}">
                <a16:creationId xmlns:a16="http://schemas.microsoft.com/office/drawing/2014/main" id="{93F096B3-F79A-4233-8306-CE99F7246CE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373381" y="6174539"/>
            <a:ext cx="1349196" cy="1535479"/>
          </a:xfrm>
          <a:prstGeom prst="rect">
            <a:avLst/>
          </a:prstGeom>
        </p:spPr>
      </p:pic>
      <p:pic>
        <p:nvPicPr>
          <p:cNvPr id="56" name="Picture 55">
            <a:extLst>
              <a:ext uri="{FF2B5EF4-FFF2-40B4-BE49-F238E27FC236}">
                <a16:creationId xmlns:a16="http://schemas.microsoft.com/office/drawing/2014/main" id="{943EA728-8035-4219-9FDD-F3220DF7355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308001" y="6087159"/>
            <a:ext cx="1714500" cy="1714500"/>
          </a:xfrm>
          <a:prstGeom prst="rect">
            <a:avLst/>
          </a:prstGeom>
        </p:spPr>
      </p:pic>
      <p:pic>
        <p:nvPicPr>
          <p:cNvPr id="58" name="Picture 57">
            <a:extLst>
              <a:ext uri="{FF2B5EF4-FFF2-40B4-BE49-F238E27FC236}">
                <a16:creationId xmlns:a16="http://schemas.microsoft.com/office/drawing/2014/main" id="{4D27B4DE-5387-41DC-97D1-C31313B23C4F}"/>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793233" y="6234434"/>
            <a:ext cx="1440097" cy="1440097"/>
          </a:xfrm>
          <a:prstGeom prst="rect">
            <a:avLst/>
          </a:prstGeom>
        </p:spPr>
      </p:pic>
      <p:pic>
        <p:nvPicPr>
          <p:cNvPr id="60" name="Picture 59">
            <a:extLst>
              <a:ext uri="{FF2B5EF4-FFF2-40B4-BE49-F238E27FC236}">
                <a16:creationId xmlns:a16="http://schemas.microsoft.com/office/drawing/2014/main" id="{F6E31CA6-7D01-4194-A78F-F574FA7CD13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782009" y="5755832"/>
            <a:ext cx="2033732" cy="2033732"/>
          </a:xfrm>
          <a:prstGeom prst="rect">
            <a:avLst/>
          </a:prstGeom>
        </p:spPr>
      </p:pic>
    </p:spTree>
    <p:extLst>
      <p:ext uri="{BB962C8B-B14F-4D97-AF65-F5344CB8AC3E}">
        <p14:creationId xmlns:p14="http://schemas.microsoft.com/office/powerpoint/2010/main" val="361762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1240" y="7235325"/>
            <a:ext cx="3022879" cy="523220"/>
          </a:xfrm>
          <a:prstGeom prst="rect">
            <a:avLst/>
          </a:prstGeom>
          <a:noFill/>
        </p:spPr>
        <p:txBody>
          <a:bodyPr wrap="none" lIns="91440" tIns="45720" rIns="91440" bIns="45720">
            <a:spAutoFit/>
          </a:bodyPr>
          <a:lstStyle/>
          <a:p>
            <a:pPr algn="ctr"/>
            <a:r>
              <a:rPr lang="en-US" sz="2800" b="1" cap="none" spc="0" dirty="0">
                <a:ln/>
                <a:solidFill>
                  <a:srgbClr val="00B050"/>
                </a:solidFill>
                <a:effectLst>
                  <a:outerShdw blurRad="38100" dist="19050" dir="2700000" algn="tl" rotWithShape="0">
                    <a:schemeClr val="dk1">
                      <a:lumMod val="50000"/>
                      <a:alpha val="40000"/>
                    </a:schemeClr>
                  </a:outerShdw>
                </a:effectLst>
              </a:rPr>
              <a:t>www.soccerip.com</a:t>
            </a:r>
          </a:p>
        </p:txBody>
      </p:sp>
      <p:pic>
        <p:nvPicPr>
          <p:cNvPr id="15" name="Picture 14">
            <a:extLst>
              <a:ext uri="{FF2B5EF4-FFF2-40B4-BE49-F238E27FC236}">
                <a16:creationId xmlns:a16="http://schemas.microsoft.com/office/drawing/2014/main" id="{4AB4A5EB-2A0F-44E7-982E-483F740F03AC}"/>
              </a:ext>
            </a:extLst>
          </p:cNvPr>
          <p:cNvPicPr>
            <a:picLocks noChangeAspect="1"/>
          </p:cNvPicPr>
          <p:nvPr/>
        </p:nvPicPr>
        <p:blipFill>
          <a:blip r:embed="rId3"/>
          <a:stretch>
            <a:fillRect/>
          </a:stretch>
        </p:blipFill>
        <p:spPr>
          <a:xfrm>
            <a:off x="46702" y="2096564"/>
            <a:ext cx="10011698" cy="4582127"/>
          </a:xfrm>
          <a:prstGeom prst="rect">
            <a:avLst/>
          </a:prstGeom>
        </p:spPr>
      </p:pic>
      <p:pic>
        <p:nvPicPr>
          <p:cNvPr id="17" name="Picture 16">
            <a:extLst>
              <a:ext uri="{FF2B5EF4-FFF2-40B4-BE49-F238E27FC236}">
                <a16:creationId xmlns:a16="http://schemas.microsoft.com/office/drawing/2014/main" id="{D2923D58-B7E6-4342-893C-9126C58C43BA}"/>
              </a:ext>
            </a:extLst>
          </p:cNvPr>
          <p:cNvPicPr>
            <a:picLocks noChangeAspect="1"/>
          </p:cNvPicPr>
          <p:nvPr/>
        </p:nvPicPr>
        <p:blipFill>
          <a:blip r:embed="rId4"/>
          <a:stretch>
            <a:fillRect/>
          </a:stretch>
        </p:blipFill>
        <p:spPr>
          <a:xfrm>
            <a:off x="1295400" y="60158"/>
            <a:ext cx="7772400" cy="1479772"/>
          </a:xfrm>
          <a:prstGeom prst="rect">
            <a:avLst/>
          </a:prstGeom>
        </p:spPr>
      </p:pic>
      <p:pic>
        <p:nvPicPr>
          <p:cNvPr id="20" name="Picture 19">
            <a:extLst>
              <a:ext uri="{FF2B5EF4-FFF2-40B4-BE49-F238E27FC236}">
                <a16:creationId xmlns:a16="http://schemas.microsoft.com/office/drawing/2014/main" id="{A134D3AF-EF58-4958-81D5-9B464C1018E7}"/>
              </a:ext>
            </a:extLst>
          </p:cNvPr>
          <p:cNvPicPr>
            <a:picLocks noChangeAspect="1"/>
          </p:cNvPicPr>
          <p:nvPr/>
        </p:nvPicPr>
        <p:blipFill>
          <a:blip r:embed="rId5"/>
          <a:stretch>
            <a:fillRect/>
          </a:stretch>
        </p:blipFill>
        <p:spPr>
          <a:xfrm>
            <a:off x="118677" y="595124"/>
            <a:ext cx="4487045" cy="7163421"/>
          </a:xfrm>
          <a:prstGeom prst="rect">
            <a:avLst/>
          </a:prstGeom>
        </p:spPr>
      </p:pic>
    </p:spTree>
    <p:extLst>
      <p:ext uri="{BB962C8B-B14F-4D97-AF65-F5344CB8AC3E}">
        <p14:creationId xmlns:p14="http://schemas.microsoft.com/office/powerpoint/2010/main" val="311528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833"/>
            <a:ext cx="10058400" cy="7772400"/>
          </a:xfrm>
          <a:prstGeom prst="rect">
            <a:avLst/>
          </a:prstGeom>
          <a:blipFill>
            <a:blip r:embed="rId2" cstate="print"/>
            <a:stretch>
              <a:fillRect/>
            </a:stretch>
          </a:blipFill>
        </p:spPr>
        <p:txBody>
          <a:bodyPr wrap="square" lIns="0" tIns="0" rIns="0" bIns="0" rtlCol="0"/>
          <a:lstStyle/>
          <a:p>
            <a:endParaRPr lang="en-US" dirty="0"/>
          </a:p>
        </p:txBody>
      </p:sp>
      <p:sp>
        <p:nvSpPr>
          <p:cNvPr id="3" name="object 3"/>
          <p:cNvSpPr txBox="1">
            <a:spLocks noGrp="1"/>
          </p:cNvSpPr>
          <p:nvPr>
            <p:ph type="title"/>
          </p:nvPr>
        </p:nvSpPr>
        <p:spPr>
          <a:xfrm>
            <a:off x="771912" y="89165"/>
            <a:ext cx="8534400" cy="628377"/>
          </a:xfrm>
          <a:prstGeom prst="rect">
            <a:avLst/>
          </a:prstGeom>
        </p:spPr>
        <p:txBody>
          <a:bodyPr vert="horz" wrap="square" lIns="0" tIns="12700" rIns="0" bIns="0" rtlCol="0">
            <a:spAutoFit/>
          </a:bodyPr>
          <a:lstStyle/>
          <a:p>
            <a:pPr marL="12700" algn="ctr">
              <a:lnSpc>
                <a:spcPct val="100000"/>
              </a:lnSpc>
              <a:spcBef>
                <a:spcPts val="100"/>
              </a:spcBef>
            </a:pPr>
            <a:r>
              <a:rPr lang="en-US" u="sng" spc="-5" dirty="0"/>
              <a:t>School Facility &amp; location</a:t>
            </a:r>
            <a:endParaRPr u="sng" spc="-5" dirty="0"/>
          </a:p>
        </p:txBody>
      </p:sp>
      <p:sp>
        <p:nvSpPr>
          <p:cNvPr id="9" name="Rectangle 8"/>
          <p:cNvSpPr/>
          <p:nvPr/>
        </p:nvSpPr>
        <p:spPr>
          <a:xfrm>
            <a:off x="0" y="7494270"/>
            <a:ext cx="10058400" cy="2781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accent6"/>
              </a:solidFill>
            </a:endParaRPr>
          </a:p>
        </p:txBody>
      </p:sp>
      <p:pic>
        <p:nvPicPr>
          <p:cNvPr id="14" name="Picture 13"/>
          <p:cNvPicPr>
            <a:picLocks noChangeAspect="1"/>
          </p:cNvPicPr>
          <p:nvPr/>
        </p:nvPicPr>
        <p:blipFill>
          <a:blip r:embed="rId3"/>
          <a:stretch>
            <a:fillRect/>
          </a:stretch>
        </p:blipFill>
        <p:spPr>
          <a:xfrm>
            <a:off x="2383666" y="7365741"/>
            <a:ext cx="5255207" cy="536494"/>
          </a:xfrm>
          <a:prstGeom prst="rect">
            <a:avLst/>
          </a:prstGeom>
        </p:spPr>
      </p:pic>
      <p:sp>
        <p:nvSpPr>
          <p:cNvPr id="10" name="object 3">
            <a:extLst>
              <a:ext uri="{FF2B5EF4-FFF2-40B4-BE49-F238E27FC236}">
                <a16:creationId xmlns:a16="http://schemas.microsoft.com/office/drawing/2014/main" id="{BD9DCF82-1FFA-4A89-9485-572FF6D83B22}"/>
              </a:ext>
            </a:extLst>
          </p:cNvPr>
          <p:cNvSpPr txBox="1">
            <a:spLocks/>
          </p:cNvSpPr>
          <p:nvPr/>
        </p:nvSpPr>
        <p:spPr>
          <a:xfrm>
            <a:off x="5779778" y="3324749"/>
            <a:ext cx="3675531" cy="948978"/>
          </a:xfrm>
          <a:prstGeom prst="rect">
            <a:avLst/>
          </a:prstGeom>
        </p:spPr>
        <p:txBody>
          <a:bodyPr vert="horz" wrap="square" lIns="0" tIns="12700" rIns="0" bIns="0" rtlCol="0">
            <a:spAutoFit/>
          </a:bodyPr>
          <a:lstStyle>
            <a:lvl1pPr>
              <a:defRPr sz="4000" b="1" i="0">
                <a:solidFill>
                  <a:schemeClr val="tx1"/>
                </a:solidFill>
                <a:latin typeface="Times New Roman"/>
                <a:ea typeface="+mj-ea"/>
                <a:cs typeface="Times New Roman"/>
              </a:defRPr>
            </a:lvl1pPr>
          </a:lstStyle>
          <a:p>
            <a:pPr marL="12700" algn="ctr">
              <a:spcBef>
                <a:spcPts val="100"/>
              </a:spcBef>
            </a:pPr>
            <a:r>
              <a:rPr lang="en-US" sz="2000" kern="0" spc="-5" dirty="0">
                <a:solidFill>
                  <a:srgbClr val="0070C0"/>
                </a:solidFill>
              </a:rPr>
              <a:t>CREF </a:t>
            </a:r>
            <a:r>
              <a:rPr lang="en-US" sz="2000" kern="0" spc="-5" dirty="0" err="1">
                <a:solidFill>
                  <a:srgbClr val="0070C0"/>
                </a:solidFill>
              </a:rPr>
              <a:t>Blegny</a:t>
            </a:r>
            <a:r>
              <a:rPr lang="en-US" sz="2000" kern="0" spc="-5" dirty="0">
                <a:solidFill>
                  <a:srgbClr val="0070C0"/>
                </a:solidFill>
              </a:rPr>
              <a:t> Football </a:t>
            </a:r>
            <a:r>
              <a:rPr lang="en-US" sz="2000" kern="0" spc="-5" dirty="0" err="1">
                <a:solidFill>
                  <a:srgbClr val="0070C0"/>
                </a:solidFill>
              </a:rPr>
              <a:t>Complexe</a:t>
            </a:r>
            <a:endParaRPr lang="en-US" sz="2000" kern="0" spc="-5" dirty="0">
              <a:solidFill>
                <a:srgbClr val="0070C0"/>
              </a:solidFill>
            </a:endParaRPr>
          </a:p>
          <a:p>
            <a:pPr marL="12700" algn="ctr">
              <a:spcBef>
                <a:spcPts val="100"/>
              </a:spcBef>
            </a:pPr>
            <a:r>
              <a:rPr lang="en-US" kern="0" spc="-5" dirty="0"/>
              <a:t> </a:t>
            </a:r>
          </a:p>
        </p:txBody>
      </p:sp>
      <p:pic>
        <p:nvPicPr>
          <p:cNvPr id="5" name="Picture 4">
            <a:extLst>
              <a:ext uri="{FF2B5EF4-FFF2-40B4-BE49-F238E27FC236}">
                <a16:creationId xmlns:a16="http://schemas.microsoft.com/office/drawing/2014/main" id="{F6055CA8-CCC8-4BBC-8DA4-B3C2975A3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7" y="3728185"/>
            <a:ext cx="4988942" cy="3740251"/>
          </a:xfrm>
          <a:prstGeom prst="rect">
            <a:avLst/>
          </a:prstGeom>
        </p:spPr>
      </p:pic>
      <p:sp>
        <p:nvSpPr>
          <p:cNvPr id="11" name="object 3">
            <a:extLst>
              <a:ext uri="{FF2B5EF4-FFF2-40B4-BE49-F238E27FC236}">
                <a16:creationId xmlns:a16="http://schemas.microsoft.com/office/drawing/2014/main" id="{2199E7F8-4F76-4718-B32C-65936F20A9CB}"/>
              </a:ext>
            </a:extLst>
          </p:cNvPr>
          <p:cNvSpPr txBox="1">
            <a:spLocks/>
          </p:cNvSpPr>
          <p:nvPr/>
        </p:nvSpPr>
        <p:spPr>
          <a:xfrm>
            <a:off x="36248" y="3324749"/>
            <a:ext cx="4809602" cy="948978"/>
          </a:xfrm>
          <a:prstGeom prst="rect">
            <a:avLst/>
          </a:prstGeom>
        </p:spPr>
        <p:txBody>
          <a:bodyPr vert="horz" wrap="square" lIns="0" tIns="12700" rIns="0" bIns="0" rtlCol="0">
            <a:spAutoFit/>
          </a:bodyPr>
          <a:lstStyle>
            <a:lvl1pPr>
              <a:defRPr sz="4000" b="1" i="0">
                <a:solidFill>
                  <a:schemeClr val="tx1"/>
                </a:solidFill>
                <a:latin typeface="Times New Roman"/>
                <a:ea typeface="+mj-ea"/>
                <a:cs typeface="Times New Roman"/>
              </a:defRPr>
            </a:lvl1pPr>
          </a:lstStyle>
          <a:p>
            <a:pPr marL="12700">
              <a:spcBef>
                <a:spcPts val="100"/>
              </a:spcBef>
            </a:pPr>
            <a:r>
              <a:rPr lang="en-US" sz="2000" kern="0" spc="-5" dirty="0">
                <a:solidFill>
                  <a:srgbClr val="0070C0"/>
                </a:solidFill>
              </a:rPr>
              <a:t> </a:t>
            </a:r>
            <a:r>
              <a:rPr lang="en-US" sz="2000" kern="0" spc="-5" dirty="0" err="1">
                <a:solidFill>
                  <a:srgbClr val="0070C0"/>
                </a:solidFill>
              </a:rPr>
              <a:t>Naimette-Xhovémont</a:t>
            </a:r>
            <a:r>
              <a:rPr lang="en-US" sz="2000" kern="0" spc="-5" dirty="0">
                <a:solidFill>
                  <a:srgbClr val="0070C0"/>
                </a:solidFill>
              </a:rPr>
              <a:t> Football </a:t>
            </a:r>
            <a:r>
              <a:rPr lang="en-US" sz="2000" kern="0" spc="-5" dirty="0" err="1">
                <a:solidFill>
                  <a:srgbClr val="0070C0"/>
                </a:solidFill>
              </a:rPr>
              <a:t>Complexe</a:t>
            </a:r>
            <a:endParaRPr lang="en-US" sz="2000" kern="0" spc="-5" dirty="0">
              <a:solidFill>
                <a:srgbClr val="0070C0"/>
              </a:solidFill>
            </a:endParaRPr>
          </a:p>
          <a:p>
            <a:pPr marL="12700" algn="ctr">
              <a:spcBef>
                <a:spcPts val="100"/>
              </a:spcBef>
            </a:pPr>
            <a:r>
              <a:rPr lang="en-US" kern="0" spc="-5" dirty="0"/>
              <a:t> </a:t>
            </a:r>
          </a:p>
        </p:txBody>
      </p:sp>
      <p:pic>
        <p:nvPicPr>
          <p:cNvPr id="12" name="Picture 11">
            <a:extLst>
              <a:ext uri="{FF2B5EF4-FFF2-40B4-BE49-F238E27FC236}">
                <a16:creationId xmlns:a16="http://schemas.microsoft.com/office/drawing/2014/main" id="{948BDFD0-E605-4D2A-910F-3DF46698DC2B}"/>
              </a:ext>
            </a:extLst>
          </p:cNvPr>
          <p:cNvPicPr>
            <a:picLocks noChangeAspect="1"/>
          </p:cNvPicPr>
          <p:nvPr/>
        </p:nvPicPr>
        <p:blipFill>
          <a:blip r:embed="rId5"/>
          <a:stretch>
            <a:fillRect/>
          </a:stretch>
        </p:blipFill>
        <p:spPr>
          <a:xfrm>
            <a:off x="5039112" y="3706867"/>
            <a:ext cx="4948682" cy="3740251"/>
          </a:xfrm>
          <a:prstGeom prst="rect">
            <a:avLst/>
          </a:prstGeom>
        </p:spPr>
      </p:pic>
      <p:pic>
        <p:nvPicPr>
          <p:cNvPr id="17" name="Picture 16">
            <a:extLst>
              <a:ext uri="{FF2B5EF4-FFF2-40B4-BE49-F238E27FC236}">
                <a16:creationId xmlns:a16="http://schemas.microsoft.com/office/drawing/2014/main" id="{A76A425C-BB62-4FA9-B434-A653930F38C1}"/>
              </a:ext>
            </a:extLst>
          </p:cNvPr>
          <p:cNvPicPr>
            <a:picLocks noChangeAspect="1"/>
          </p:cNvPicPr>
          <p:nvPr/>
        </p:nvPicPr>
        <p:blipFill>
          <a:blip r:embed="rId6"/>
          <a:stretch>
            <a:fillRect/>
          </a:stretch>
        </p:blipFill>
        <p:spPr>
          <a:xfrm>
            <a:off x="2227253" y="815950"/>
            <a:ext cx="5568032" cy="2186915"/>
          </a:xfrm>
          <a:prstGeom prst="rect">
            <a:avLst/>
          </a:prstGeom>
        </p:spPr>
      </p:pic>
      <p:pic>
        <p:nvPicPr>
          <p:cNvPr id="13" name="Picture 12">
            <a:extLst>
              <a:ext uri="{FF2B5EF4-FFF2-40B4-BE49-F238E27FC236}">
                <a16:creationId xmlns:a16="http://schemas.microsoft.com/office/drawing/2014/main" id="{6B21F9BA-9436-4184-972A-9FCE5743F708}"/>
              </a:ext>
            </a:extLst>
          </p:cNvPr>
          <p:cNvPicPr>
            <a:picLocks noChangeAspect="1"/>
          </p:cNvPicPr>
          <p:nvPr/>
        </p:nvPicPr>
        <p:blipFill>
          <a:blip r:embed="rId7"/>
          <a:stretch>
            <a:fillRect/>
          </a:stretch>
        </p:blipFill>
        <p:spPr>
          <a:xfrm>
            <a:off x="-10898" y="-68850"/>
            <a:ext cx="1924070" cy="3071715"/>
          </a:xfrm>
          <a:prstGeom prst="rect">
            <a:avLst/>
          </a:prstGeom>
        </p:spPr>
      </p:pic>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1282</Words>
  <Application>Microsoft Office PowerPoint</Application>
  <PresentationFormat>Custom</PresentationFormat>
  <Paragraphs>119</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Facility &amp; location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2019-04-02T10:12:54Z</dcterms:created>
  <dcterms:modified xsi:type="dcterms:W3CDTF">2024-06-21T08:40:20Z</dcterms:modified>
  <cp:contentStatus/>
</cp:coreProperties>
</file>